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33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8" r:id="rId35"/>
    <p:sldId id="299" r:id="rId36"/>
    <p:sldId id="300" r:id="rId37"/>
    <p:sldId id="301" r:id="rId38"/>
    <p:sldId id="302" r:id="rId39"/>
    <p:sldId id="303" r:id="rId40"/>
    <p:sldId id="304" r:id="rId41"/>
    <p:sldId id="305" r:id="rId42"/>
    <p:sldId id="307" r:id="rId43"/>
    <p:sldId id="308" r:id="rId44"/>
    <p:sldId id="310" r:id="rId45"/>
    <p:sldId id="311" r:id="rId46"/>
    <p:sldId id="312" r:id="rId47"/>
    <p:sldId id="313" r:id="rId48"/>
    <p:sldId id="314" r:id="rId49"/>
    <p:sldId id="315" r:id="rId50"/>
    <p:sldId id="316" r:id="rId51"/>
    <p:sldId id="317" r:id="rId52"/>
    <p:sldId id="318" r:id="rId53"/>
    <p:sldId id="320" r:id="rId54"/>
    <p:sldId id="321" r:id="rId55"/>
    <p:sldId id="322" r:id="rId56"/>
    <p:sldId id="323" r:id="rId57"/>
    <p:sldId id="324" r:id="rId58"/>
    <p:sldId id="325" r:id="rId59"/>
    <p:sldId id="327" r:id="rId60"/>
    <p:sldId id="331" r:id="rId61"/>
    <p:sldId id="332" r:id="rId62"/>
    <p:sldId id="338" r:id="rId63"/>
    <p:sldId id="339" r:id="rId64"/>
  </p:sldIdLst>
  <p:sldSz cx="10058400" cy="7772400"/>
  <p:notesSz cx="10058400" cy="7772400"/>
  <p:defaultTextStyle>
    <a:defPPr>
      <a:defRPr lang="ru-RU"/>
    </a:defPPr>
    <a:lvl1pPr marL="0" algn="l" defTabSz="9142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4" algn="l" defTabSz="9142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9142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9142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32" algn="l" defTabSz="9142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0" algn="l" defTabSz="9142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9142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9142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494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5286033"/>
            <a:ext cx="10066198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1870" tIns="50935" rIns="101870" bIns="5093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54380" y="1986283"/>
            <a:ext cx="8549640" cy="2073729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53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54380" y="4093154"/>
            <a:ext cx="8549640" cy="1359665"/>
          </a:xfrm>
        </p:spPr>
        <p:txBody>
          <a:bodyPr lIns="50935" rIns="50935"/>
          <a:lstStyle>
            <a:lvl1pPr marL="0" marR="71310" indent="0" algn="r">
              <a:buNone/>
              <a:defRPr>
                <a:solidFill>
                  <a:schemeClr val="tx2"/>
                </a:solidFill>
              </a:defRPr>
            </a:lvl1pPr>
            <a:lvl2pPr marL="509352" indent="0" algn="ctr">
              <a:buNone/>
            </a:lvl2pPr>
            <a:lvl3pPr marL="1018705" indent="0" algn="ctr">
              <a:buNone/>
            </a:lvl3pPr>
            <a:lvl4pPr marL="1528058" indent="0" algn="ctr">
              <a:buNone/>
            </a:lvl4pPr>
            <a:lvl5pPr marL="2037411" indent="0" algn="ctr">
              <a:buNone/>
            </a:lvl5pPr>
            <a:lvl6pPr marL="2546764" indent="0" algn="ctr">
              <a:buNone/>
            </a:lvl6pPr>
            <a:lvl7pPr marL="3056116" indent="0" algn="ctr">
              <a:buNone/>
            </a:lvl7pPr>
            <a:lvl8pPr marL="3565469" indent="0" algn="ctr">
              <a:buNone/>
            </a:lvl8pPr>
            <a:lvl9pPr marL="4074821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4140" y="5613400"/>
            <a:ext cx="10062542" cy="2167033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1678840"/>
            <a:ext cx="9052560" cy="497088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28414" y="311259"/>
            <a:ext cx="1955217" cy="6338462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311260"/>
            <a:ext cx="6957060" cy="633846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11/27/2016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700" b="1" i="0">
                <a:solidFill>
                  <a:srgbClr val="008697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4708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5" y="1787652"/>
            <a:ext cx="4375404" cy="4708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11/27/2016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700" b="1" i="0">
                <a:solidFill>
                  <a:srgbClr val="008697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11/27/2016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4614" y="1201007"/>
            <a:ext cx="8549640" cy="207264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53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14984" y="3322607"/>
            <a:ext cx="5029200" cy="1648873"/>
          </a:xfrm>
        </p:spPr>
        <p:txBody>
          <a:bodyPr lIns="101870" rIns="101870" anchor="t"/>
          <a:lstStyle>
            <a:lvl1pPr marL="0" indent="0" algn="l">
              <a:buNone/>
              <a:defRPr sz="26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4000348" y="3406202"/>
            <a:ext cx="201168" cy="25908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1870" tIns="50935" rIns="101870" bIns="50935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795290" y="3406202"/>
            <a:ext cx="201168" cy="25908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1870" tIns="50935" rIns="101870" bIns="50935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2920" y="1678840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3020" y="1678840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09457"/>
            <a:ext cx="9052560" cy="12954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2921" y="6131560"/>
            <a:ext cx="4444207" cy="8636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3741" anchor="ctr"/>
          <a:lstStyle>
            <a:lvl1pPr marL="0" indent="0">
              <a:buNone/>
              <a:defRPr sz="27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109530" y="6131560"/>
            <a:ext cx="4445953" cy="8636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3741" anchor="ctr"/>
          <a:lstStyle>
            <a:lvl1pPr marL="0" indent="0">
              <a:buNone/>
              <a:defRPr sz="27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502921" y="1636868"/>
            <a:ext cx="4444207" cy="4467331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09529" y="1636868"/>
            <a:ext cx="4445953" cy="4467331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5840" y="5527040"/>
            <a:ext cx="8229954" cy="51816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8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861560" y="6069116"/>
            <a:ext cx="4372051" cy="1036320"/>
          </a:xfrm>
        </p:spPr>
        <p:txBody>
          <a:bodyPr/>
          <a:lstStyle>
            <a:lvl1pPr marL="0" indent="0" algn="r">
              <a:buNone/>
              <a:defRPr sz="18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005840" y="310896"/>
            <a:ext cx="8227771" cy="5181600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399735" y="7262337"/>
            <a:ext cx="2112264" cy="414528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255355" y="6169190"/>
            <a:ext cx="7879080" cy="734663"/>
          </a:xfrm>
          <a:noFill/>
        </p:spPr>
        <p:txBody>
          <a:bodyPr lIns="101870" tIns="0" rIns="101870" anchor="t"/>
          <a:lstStyle>
            <a:lvl1pPr marL="0" marR="20373" indent="0" algn="r">
              <a:buNone/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51460" y="215297"/>
            <a:ext cx="9555480" cy="4974336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6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818081" y="7262337"/>
            <a:ext cx="2585749" cy="41380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460" y="5513806"/>
            <a:ext cx="8882975" cy="637695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3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49201" y="6737594"/>
            <a:ext cx="5434686" cy="104388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70" tIns="50935" rIns="101870" bIns="50935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534289" y="6730879"/>
            <a:ext cx="4059496" cy="105791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70" tIns="50935" rIns="101870" bIns="50935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646" y="6563420"/>
            <a:ext cx="3742545" cy="1224984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01870" tIns="50935" rIns="101870" bIns="50935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10159" y="6559438"/>
            <a:ext cx="3746060" cy="122896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9530523" y="5653565"/>
            <a:ext cx="201168" cy="25908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1870" tIns="50935" rIns="101870" bIns="50935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9325466" y="5653565"/>
            <a:ext cx="201168" cy="25908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1870" tIns="50935" rIns="101870" bIns="50935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49201" y="6737594"/>
            <a:ext cx="5434686" cy="104388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70" tIns="50935" rIns="101870" bIns="50935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534289" y="6730879"/>
            <a:ext cx="4059496" cy="105791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70" tIns="50935" rIns="101870" bIns="50935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646" y="6563420"/>
            <a:ext cx="3742545" cy="1224984"/>
          </a:xfrm>
          <a:prstGeom prst="rtTriangle">
            <a:avLst/>
          </a:prstGeom>
          <a:blipFill>
            <a:blip r:embed="rId16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01870" tIns="50935" rIns="101870" bIns="50935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10159" y="6559438"/>
            <a:ext cx="3746060" cy="122896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70" tIns="50935" rIns="101870" bIns="50935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502920" y="1678840"/>
            <a:ext cx="9052560" cy="5129425"/>
          </a:xfrm>
          <a:prstGeom prst="rect">
            <a:avLst/>
          </a:prstGeom>
        </p:spPr>
        <p:txBody>
          <a:bodyPr vert="horz" lIns="101870" tIns="50935" rIns="101870" bIns="50935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7399735" y="7262337"/>
            <a:ext cx="2112264" cy="414528"/>
          </a:xfrm>
          <a:prstGeom prst="rect">
            <a:avLst/>
          </a:prstGeom>
        </p:spPr>
        <p:txBody>
          <a:bodyPr vert="horz" lIns="101870" tIns="50935" rIns="101870" bIns="50935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818081" y="7262337"/>
            <a:ext cx="2585749" cy="413808"/>
          </a:xfrm>
          <a:prstGeom prst="rect">
            <a:avLst/>
          </a:prstGeom>
        </p:spPr>
        <p:txBody>
          <a:bodyPr vert="horz" lIns="101870" tIns="50935" rIns="101870" bIns="50935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9511999" y="7262337"/>
            <a:ext cx="402336" cy="413808"/>
          </a:xfrm>
          <a:prstGeom prst="rect">
            <a:avLst/>
          </a:prstGeom>
        </p:spPr>
        <p:txBody>
          <a:bodyPr vert="horz" lIns="101870" tIns="50935" rIns="101870" bIns="50935" anchor="b"/>
          <a:lstStyle>
            <a:lvl1pPr algn="r" eaLnBrk="1" latinLnBrk="0" hangingPunct="1">
              <a:defRPr kumimoji="0" sz="11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</p:sldLayoutIdLst>
  <p:txStyles>
    <p:titleStyle>
      <a:lvl1pPr algn="l" rtl="0" eaLnBrk="1" latinLnBrk="0" hangingPunct="1">
        <a:spcBef>
          <a:spcPct val="0"/>
        </a:spcBef>
        <a:buNone/>
        <a:defRPr kumimoji="0" sz="46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407482" indent="-285237" algn="l" rtl="0" eaLnBrk="1" latinLnBrk="0" hangingPunct="1">
        <a:spcBef>
          <a:spcPts val="446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92720" indent="-254676" algn="l" rtl="0" eaLnBrk="1" latinLnBrk="0" hangingPunct="1">
        <a:spcBef>
          <a:spcPts val="361"/>
        </a:spcBef>
        <a:buClr>
          <a:schemeClr val="accent1"/>
        </a:buClr>
        <a:buFont typeface="Verdana"/>
        <a:buChar char="◦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57582" indent="-254676" algn="l" rtl="0" eaLnBrk="1" latinLnBrk="0" hangingPunct="1">
        <a:spcBef>
          <a:spcPts val="390"/>
        </a:spcBef>
        <a:buClr>
          <a:schemeClr val="accent2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382" indent="-254676" algn="l" rtl="0" eaLnBrk="1" latinLnBrk="0" hangingPunct="1">
        <a:spcBef>
          <a:spcPts val="390"/>
        </a:spcBef>
        <a:buClr>
          <a:schemeClr val="accent2"/>
        </a:buClr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528058" indent="-254676" algn="l" rtl="0" eaLnBrk="1" latinLnBrk="0" hangingPunct="1">
        <a:spcBef>
          <a:spcPts val="390"/>
        </a:spcBef>
        <a:buClr>
          <a:schemeClr val="accent2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82734" indent="-254676" algn="l" rtl="0" eaLnBrk="1" latinLnBrk="0" hangingPunct="1">
        <a:spcBef>
          <a:spcPts val="390"/>
        </a:spcBef>
        <a:buClr>
          <a:schemeClr val="accent3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037411" indent="-254676" algn="l" rtl="0" eaLnBrk="1" latinLnBrk="0" hangingPunct="1">
        <a:spcBef>
          <a:spcPts val="39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292087" indent="-254676" algn="l" rtl="0" eaLnBrk="1" latinLnBrk="0" hangingPunct="1">
        <a:spcBef>
          <a:spcPts val="39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546764" indent="-254676" algn="l" rtl="0" eaLnBrk="1" latinLnBrk="0" hangingPunct="1">
        <a:spcBef>
          <a:spcPts val="390"/>
        </a:spcBef>
        <a:buClr>
          <a:schemeClr val="accent3"/>
        </a:buClr>
        <a:buFont typeface="Wingdings 2"/>
        <a:buChar char="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93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1870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280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3741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467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5611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6546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7482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18" Type="http://schemas.openxmlformats.org/officeDocument/2006/relationships/image" Target="../media/image41.png"/><Relationship Id="rId26" Type="http://schemas.openxmlformats.org/officeDocument/2006/relationships/image" Target="../media/image49.png"/><Relationship Id="rId3" Type="http://schemas.openxmlformats.org/officeDocument/2006/relationships/image" Target="../media/image26.png"/><Relationship Id="rId21" Type="http://schemas.openxmlformats.org/officeDocument/2006/relationships/image" Target="../media/image44.png"/><Relationship Id="rId34" Type="http://schemas.openxmlformats.org/officeDocument/2006/relationships/image" Target="../media/image57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17" Type="http://schemas.openxmlformats.org/officeDocument/2006/relationships/image" Target="../media/image40.png"/><Relationship Id="rId25" Type="http://schemas.openxmlformats.org/officeDocument/2006/relationships/image" Target="../media/image48.png"/><Relationship Id="rId33" Type="http://schemas.openxmlformats.org/officeDocument/2006/relationships/image" Target="../media/image56.png"/><Relationship Id="rId2" Type="http://schemas.openxmlformats.org/officeDocument/2006/relationships/image" Target="../media/image25.png"/><Relationship Id="rId16" Type="http://schemas.openxmlformats.org/officeDocument/2006/relationships/image" Target="../media/image39.png"/><Relationship Id="rId20" Type="http://schemas.openxmlformats.org/officeDocument/2006/relationships/image" Target="../media/image43.png"/><Relationship Id="rId29" Type="http://schemas.openxmlformats.org/officeDocument/2006/relationships/image" Target="../media/image5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24" Type="http://schemas.openxmlformats.org/officeDocument/2006/relationships/image" Target="../media/image47.png"/><Relationship Id="rId32" Type="http://schemas.openxmlformats.org/officeDocument/2006/relationships/image" Target="../media/image55.png"/><Relationship Id="rId5" Type="http://schemas.openxmlformats.org/officeDocument/2006/relationships/image" Target="../media/image28.png"/><Relationship Id="rId15" Type="http://schemas.openxmlformats.org/officeDocument/2006/relationships/image" Target="../media/image38.png"/><Relationship Id="rId23" Type="http://schemas.openxmlformats.org/officeDocument/2006/relationships/image" Target="../media/image46.png"/><Relationship Id="rId28" Type="http://schemas.openxmlformats.org/officeDocument/2006/relationships/image" Target="../media/image51.png"/><Relationship Id="rId36" Type="http://schemas.openxmlformats.org/officeDocument/2006/relationships/image" Target="../media/image59.png"/><Relationship Id="rId10" Type="http://schemas.openxmlformats.org/officeDocument/2006/relationships/image" Target="../media/image33.png"/><Relationship Id="rId19" Type="http://schemas.openxmlformats.org/officeDocument/2006/relationships/image" Target="../media/image42.png"/><Relationship Id="rId31" Type="http://schemas.openxmlformats.org/officeDocument/2006/relationships/image" Target="../media/image54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Relationship Id="rId14" Type="http://schemas.openxmlformats.org/officeDocument/2006/relationships/image" Target="../media/image37.png"/><Relationship Id="rId22" Type="http://schemas.openxmlformats.org/officeDocument/2006/relationships/image" Target="../media/image45.png"/><Relationship Id="rId27" Type="http://schemas.openxmlformats.org/officeDocument/2006/relationships/image" Target="../media/image50.png"/><Relationship Id="rId30" Type="http://schemas.openxmlformats.org/officeDocument/2006/relationships/image" Target="../media/image53.png"/><Relationship Id="rId35" Type="http://schemas.openxmlformats.org/officeDocument/2006/relationships/image" Target="../media/image5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research/participants/portal/desktop/en/opportunities/index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jpeg"/><Relationship Id="rId7" Type="http://schemas.openxmlformats.org/officeDocument/2006/relationships/image" Target="../media/image1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jpeg"/><Relationship Id="rId10" Type="http://schemas.openxmlformats.org/officeDocument/2006/relationships/image" Target="../media/image14.png"/><Relationship Id="rId4" Type="http://schemas.openxmlformats.org/officeDocument/2006/relationships/image" Target="../media/image8.jpeg"/><Relationship Id="rId9" Type="http://schemas.openxmlformats.org/officeDocument/2006/relationships/image" Target="../media/image1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png"/><Relationship Id="rId5" Type="http://schemas.openxmlformats.org/officeDocument/2006/relationships/image" Target="../media/image67.png"/><Relationship Id="rId4" Type="http://schemas.openxmlformats.org/officeDocument/2006/relationships/image" Target="../media/image66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http://ec.europa.eu/research/mariecurieactions/documents/documentation/publications/outreach_activities_en.pdf" TargetMode="Externa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hyperlink" Target="https://mail.rambler.ru/" TargetMode="Externa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hyperlink" Target="mailto:oxanamarunkevych@ukr.net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ctrTitle"/>
          </p:nvPr>
        </p:nvSpPr>
        <p:spPr>
          <a:xfrm>
            <a:off x="754380" y="2504442"/>
            <a:ext cx="8549640" cy="2073729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500" dirty="0" smtClean="0">
                <a:solidFill>
                  <a:srgbClr val="FF0000"/>
                </a:solidFill>
              </a:rPr>
              <a:t>Дії Марії </a:t>
            </a:r>
            <a:r>
              <a:rPr lang="uk-UA" sz="4500" dirty="0" err="1" smtClean="0">
                <a:solidFill>
                  <a:srgbClr val="FF0000"/>
                </a:solidFill>
              </a:rPr>
              <a:t>Склодовської-Кюрі</a:t>
            </a:r>
            <a:r>
              <a:rPr lang="uk-UA" sz="4500" dirty="0" smtClean="0">
                <a:solidFill>
                  <a:srgbClr val="FF0000"/>
                </a:solidFill>
              </a:rPr>
              <a:t>: умови участі і підготовка проекту</a:t>
            </a:r>
            <a:endParaRPr lang="ru-RU" sz="4500" dirty="0">
              <a:solidFill>
                <a:srgbClr val="FF0000"/>
              </a:solidFill>
            </a:endParaRPr>
          </a:p>
        </p:txBody>
      </p:sp>
      <p:sp>
        <p:nvSpPr>
          <p:cNvPr id="23" name="Подзаголовок 22"/>
          <p:cNvSpPr>
            <a:spLocks noGrp="1"/>
          </p:cNvSpPr>
          <p:nvPr>
            <p:ph type="subTitle" idx="1"/>
          </p:nvPr>
        </p:nvSpPr>
        <p:spPr>
          <a:xfrm>
            <a:off x="1508760" y="5267961"/>
            <a:ext cx="8549640" cy="1359665"/>
          </a:xfrm>
        </p:spPr>
        <p:txBody>
          <a:bodyPr>
            <a:normAutofit/>
          </a:bodyPr>
          <a:lstStyle/>
          <a:p>
            <a:r>
              <a:rPr lang="uk-UA" sz="2000" b="1" dirty="0" err="1" smtClean="0"/>
              <a:t>Марункевич</a:t>
            </a:r>
            <a:r>
              <a:rPr lang="uk-UA" sz="2000" b="1" dirty="0" smtClean="0"/>
              <a:t> Оксана</a:t>
            </a:r>
            <a:endParaRPr lang="ru-RU" sz="2000" b="1" dirty="0"/>
          </a:p>
        </p:txBody>
      </p:sp>
      <p:pic>
        <p:nvPicPr>
          <p:cNvPr id="24" name="Рисунок 23" descr="marie_curi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740" y="259080"/>
            <a:ext cx="2109470" cy="2159000"/>
          </a:xfrm>
          <a:prstGeom prst="rect">
            <a:avLst/>
          </a:prstGeom>
        </p:spPr>
      </p:pic>
      <p:pic>
        <p:nvPicPr>
          <p:cNvPr id="25" name="Рисунок 24" descr="kn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43800" y="152400"/>
            <a:ext cx="2095500" cy="225975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84106" y="732878"/>
            <a:ext cx="4769294" cy="6924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uk-UA" sz="4500" spc="4" dirty="0" smtClean="0">
                <a:latin typeface="Arial" pitchFamily="34" charset="0"/>
                <a:cs typeface="Arial" pitchFamily="34" charset="0"/>
              </a:rPr>
              <a:t>Стажування</a:t>
            </a:r>
            <a:endParaRPr sz="4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3101" y="1600200"/>
            <a:ext cx="9118600" cy="236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0002" indent="-347304" algn="just"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spc="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sz="24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sz="2400" spc="-199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sz="2400" spc="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sz="24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pc="-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можна бути направленим до </a:t>
            </a:r>
            <a:r>
              <a:rPr lang="uk-UA" sz="24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будь-якої приймаючої організації</a:t>
            </a:r>
            <a:r>
              <a:rPr lang="uk-UA" sz="24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у Європі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360002" marR="5080" indent="-347304" algn="just">
              <a:spcBef>
                <a:spcPts val="57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 ідеалі добре приймати участь у різних секторах, тобто академічні до неакадемічних або навпаки</a:t>
            </a:r>
          </a:p>
          <a:p>
            <a:pPr marL="360002" marR="5080" indent="-347304" algn="just">
              <a:spcBef>
                <a:spcPts val="57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spc="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uk-UA" sz="24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академічний</a:t>
            </a:r>
            <a:r>
              <a:rPr sz="2400" spc="4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sz="24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промисловість</a:t>
            </a:r>
            <a:r>
              <a:rPr sz="24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sz="2400" spc="5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pc="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ГО</a:t>
            </a:r>
            <a:r>
              <a:rPr sz="24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організація громадянського суспільства</a:t>
            </a:r>
            <a:r>
              <a:rPr sz="24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pc="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музей</a:t>
            </a:r>
            <a:r>
              <a:rPr sz="24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sz="2400" spc="5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архів</a:t>
            </a:r>
            <a:r>
              <a:rPr sz="2400" spc="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3400" y="5105400"/>
            <a:ext cx="8978265" cy="14798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0002" indent="-347304" algn="just">
              <a:buClr>
                <a:srgbClr val="008697"/>
              </a:buClr>
              <a:buFont typeface="Arial" pitchFamily="34" charset="0"/>
              <a:buChar char="•"/>
              <a:tabLst>
                <a:tab pos="360638" algn="l"/>
              </a:tabLst>
            </a:pPr>
            <a:r>
              <a:rPr lang="uk-UA" sz="23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Стажування можна поділити на декілька короткострокових періодів</a:t>
            </a:r>
            <a:endParaRPr sz="2300" dirty="0">
              <a:latin typeface="Times New Roman" pitchFamily="18" charset="0"/>
              <a:cs typeface="Times New Roman" pitchFamily="18" charset="0"/>
            </a:endParaRPr>
          </a:p>
          <a:p>
            <a:pPr marL="360002" marR="5080" indent="-347304" algn="just">
              <a:spcBef>
                <a:spcPts val="540"/>
              </a:spcBef>
              <a:buClr>
                <a:srgbClr val="008697"/>
              </a:buClr>
              <a:buFont typeface="Arial" pitchFamily="34" charset="0"/>
              <a:buChar char="•"/>
              <a:tabLst>
                <a:tab pos="360638" algn="l"/>
              </a:tabLst>
            </a:pPr>
            <a:r>
              <a:rPr lang="uk-UA" sz="23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Якщо Ви не можете визначити приймаючу організацію для стажування у заявці, то повинні щонайменше визначити сектор (академічний або неакадемічний), строки і мету стажування</a:t>
            </a:r>
            <a:endParaRPr sz="23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11788252"/>
              </p:ext>
            </p:extLst>
          </p:nvPr>
        </p:nvGraphicFramePr>
        <p:xfrm>
          <a:off x="1155460" y="3962400"/>
          <a:ext cx="7653880" cy="102920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269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269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76352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lang="uk-UA" sz="1800" b="1" spc="-25" dirty="0" smtClean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Тривалість стипендіальної програми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38686">
                      <a:solidFill>
                        <a:srgbClr val="FFFFFF"/>
                      </a:solidFill>
                      <a:prstDash val="solid"/>
                    </a:lnB>
                    <a:solidFill>
                      <a:srgbClr val="4F80BC"/>
                    </a:solidFill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lang="uk-UA" sz="1800" b="1" spc="-15" dirty="0" smtClean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Максимальна тривалість стажування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38686">
                      <a:solidFill>
                        <a:srgbClr val="FFFFFF"/>
                      </a:solidFill>
                      <a:prstDash val="solid"/>
                    </a:lnB>
                    <a:solidFill>
                      <a:srgbClr val="4F80B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7951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1800" u="heavy" dirty="0">
                          <a:solidFill>
                            <a:srgbClr val="252525"/>
                          </a:solidFill>
                          <a:latin typeface="Calibri"/>
                          <a:cs typeface="Calibri"/>
                        </a:rPr>
                        <a:t>&lt;</a:t>
                      </a:r>
                      <a:r>
                        <a:rPr sz="1800" spc="25" dirty="0">
                          <a:solidFill>
                            <a:srgbClr val="252525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10" dirty="0">
                          <a:solidFill>
                            <a:srgbClr val="252525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800" dirty="0">
                          <a:solidFill>
                            <a:srgbClr val="252525"/>
                          </a:solidFill>
                          <a:latin typeface="Calibri"/>
                          <a:cs typeface="Calibri"/>
                        </a:rPr>
                        <a:t>8</a:t>
                      </a:r>
                      <a:r>
                        <a:rPr sz="1800" spc="-15" dirty="0">
                          <a:solidFill>
                            <a:srgbClr val="252525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uk-UA" sz="1800" spc="5" dirty="0" smtClean="0">
                          <a:solidFill>
                            <a:srgbClr val="252525"/>
                          </a:solidFill>
                          <a:latin typeface="Calibri"/>
                          <a:cs typeface="Calibri"/>
                        </a:rPr>
                        <a:t>місяців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38686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252525"/>
                          </a:solidFill>
                          <a:latin typeface="Calibri"/>
                          <a:cs typeface="Calibri"/>
                        </a:rPr>
                        <a:t>3</a:t>
                      </a:r>
                      <a:r>
                        <a:rPr sz="1800" spc="10" dirty="0">
                          <a:solidFill>
                            <a:srgbClr val="252525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uk-UA" sz="1800" spc="5" dirty="0" smtClean="0">
                          <a:solidFill>
                            <a:srgbClr val="252525"/>
                          </a:solidFill>
                          <a:latin typeface="Calibri"/>
                          <a:cs typeface="Calibri"/>
                        </a:rPr>
                        <a:t>місяці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38686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4903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252525"/>
                          </a:solidFill>
                          <a:latin typeface="Calibri"/>
                          <a:cs typeface="Calibri"/>
                        </a:rPr>
                        <a:t>&gt;</a:t>
                      </a:r>
                      <a:r>
                        <a:rPr sz="1800" spc="25" dirty="0">
                          <a:solidFill>
                            <a:srgbClr val="252525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10" dirty="0">
                          <a:solidFill>
                            <a:srgbClr val="252525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800" dirty="0">
                          <a:solidFill>
                            <a:srgbClr val="252525"/>
                          </a:solidFill>
                          <a:latin typeface="Calibri"/>
                          <a:cs typeface="Calibri"/>
                        </a:rPr>
                        <a:t>8</a:t>
                      </a:r>
                      <a:r>
                        <a:rPr sz="1800" spc="-15" dirty="0">
                          <a:solidFill>
                            <a:srgbClr val="252525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uk-UA" sz="1800" spc="5" dirty="0" smtClean="0">
                          <a:solidFill>
                            <a:srgbClr val="252525"/>
                          </a:solidFill>
                          <a:latin typeface="Calibri"/>
                          <a:cs typeface="Calibri"/>
                        </a:rPr>
                        <a:t>місяців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252525"/>
                          </a:solidFill>
                          <a:latin typeface="Calibri"/>
                          <a:cs typeface="Calibri"/>
                        </a:rPr>
                        <a:t>6</a:t>
                      </a:r>
                      <a:r>
                        <a:rPr sz="1800" spc="10" dirty="0">
                          <a:solidFill>
                            <a:srgbClr val="252525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uk-UA" sz="1800" spc="5" dirty="0" smtClean="0">
                          <a:solidFill>
                            <a:srgbClr val="252525"/>
                          </a:solidFill>
                          <a:latin typeface="Calibri"/>
                          <a:cs typeface="Calibri"/>
                        </a:rPr>
                        <a:t>місяців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1520" y="2398778"/>
            <a:ext cx="1640205" cy="841628"/>
          </a:xfrm>
          <a:custGeom>
            <a:avLst/>
            <a:gdLst/>
            <a:ahLst/>
            <a:cxnLst/>
            <a:rect l="l" t="t" r="r" b="b"/>
            <a:pathLst>
              <a:path w="1640205" h="807720">
                <a:moveTo>
                  <a:pt x="1639823" y="673607"/>
                </a:moveTo>
                <a:lnTo>
                  <a:pt x="1639120" y="120540"/>
                </a:lnTo>
                <a:lnTo>
                  <a:pt x="1628024" y="79730"/>
                </a:lnTo>
                <a:lnTo>
                  <a:pt x="1605279" y="44982"/>
                </a:lnTo>
                <a:lnTo>
                  <a:pt x="1573256" y="18669"/>
                </a:lnTo>
                <a:lnTo>
                  <a:pt x="1534328" y="3162"/>
                </a:lnTo>
                <a:lnTo>
                  <a:pt x="1505711" y="0"/>
                </a:lnTo>
                <a:lnTo>
                  <a:pt x="120540" y="703"/>
                </a:lnTo>
                <a:lnTo>
                  <a:pt x="79730" y="11799"/>
                </a:lnTo>
                <a:lnTo>
                  <a:pt x="44982" y="34544"/>
                </a:lnTo>
                <a:lnTo>
                  <a:pt x="18669" y="66567"/>
                </a:lnTo>
                <a:lnTo>
                  <a:pt x="3162" y="105495"/>
                </a:lnTo>
                <a:lnTo>
                  <a:pt x="0" y="134111"/>
                </a:lnTo>
                <a:lnTo>
                  <a:pt x="703" y="687682"/>
                </a:lnTo>
                <a:lnTo>
                  <a:pt x="11799" y="729296"/>
                </a:lnTo>
                <a:lnTo>
                  <a:pt x="34544" y="763955"/>
                </a:lnTo>
                <a:lnTo>
                  <a:pt x="66567" y="789732"/>
                </a:lnTo>
                <a:lnTo>
                  <a:pt x="105495" y="804699"/>
                </a:lnTo>
                <a:lnTo>
                  <a:pt x="134111" y="807719"/>
                </a:lnTo>
                <a:lnTo>
                  <a:pt x="1519283" y="807049"/>
                </a:lnTo>
                <a:lnTo>
                  <a:pt x="1560093" y="796387"/>
                </a:lnTo>
                <a:lnTo>
                  <a:pt x="1594841" y="774231"/>
                </a:lnTo>
                <a:lnTo>
                  <a:pt x="1621154" y="742507"/>
                </a:lnTo>
                <a:lnTo>
                  <a:pt x="1636661" y="703143"/>
                </a:lnTo>
                <a:lnTo>
                  <a:pt x="1639823" y="673607"/>
                </a:lnTo>
                <a:close/>
              </a:path>
            </a:pathLst>
          </a:custGeom>
          <a:solidFill>
            <a:srgbClr val="093B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28473" y="2392683"/>
            <a:ext cx="1649095" cy="820419"/>
          </a:xfrm>
          <a:custGeom>
            <a:avLst/>
            <a:gdLst/>
            <a:ahLst/>
            <a:cxnLst/>
            <a:rect l="l" t="t" r="r" b="b"/>
            <a:pathLst>
              <a:path w="1649095" h="820420">
                <a:moveTo>
                  <a:pt x="1648967" y="694943"/>
                </a:moveTo>
                <a:lnTo>
                  <a:pt x="1648967" y="124967"/>
                </a:lnTo>
                <a:lnTo>
                  <a:pt x="1645919" y="112775"/>
                </a:lnTo>
                <a:lnTo>
                  <a:pt x="1642871" y="97535"/>
                </a:lnTo>
                <a:lnTo>
                  <a:pt x="1624583" y="60959"/>
                </a:lnTo>
                <a:lnTo>
                  <a:pt x="1609343" y="42671"/>
                </a:lnTo>
                <a:lnTo>
                  <a:pt x="1606295" y="42671"/>
                </a:lnTo>
                <a:lnTo>
                  <a:pt x="1588007" y="24383"/>
                </a:lnTo>
                <a:lnTo>
                  <a:pt x="1551431" y="6095"/>
                </a:lnTo>
                <a:lnTo>
                  <a:pt x="1536191" y="3047"/>
                </a:lnTo>
                <a:lnTo>
                  <a:pt x="1523999" y="3047"/>
                </a:lnTo>
                <a:lnTo>
                  <a:pt x="1508759" y="0"/>
                </a:lnTo>
                <a:lnTo>
                  <a:pt x="137159" y="0"/>
                </a:lnTo>
                <a:lnTo>
                  <a:pt x="124967" y="3047"/>
                </a:lnTo>
                <a:lnTo>
                  <a:pt x="109727" y="3047"/>
                </a:lnTo>
                <a:lnTo>
                  <a:pt x="97535" y="6095"/>
                </a:lnTo>
                <a:lnTo>
                  <a:pt x="82295" y="12191"/>
                </a:lnTo>
                <a:lnTo>
                  <a:pt x="73151" y="18287"/>
                </a:lnTo>
                <a:lnTo>
                  <a:pt x="60959" y="24383"/>
                </a:lnTo>
                <a:lnTo>
                  <a:pt x="21335" y="64007"/>
                </a:lnTo>
                <a:lnTo>
                  <a:pt x="6095" y="100583"/>
                </a:lnTo>
                <a:lnTo>
                  <a:pt x="0" y="112775"/>
                </a:lnTo>
                <a:lnTo>
                  <a:pt x="0" y="710183"/>
                </a:lnTo>
                <a:lnTo>
                  <a:pt x="6095" y="722375"/>
                </a:lnTo>
                <a:lnTo>
                  <a:pt x="9143" y="734567"/>
                </a:lnTo>
                <a:lnTo>
                  <a:pt x="9143" y="128015"/>
                </a:lnTo>
                <a:lnTo>
                  <a:pt x="12191" y="112775"/>
                </a:lnTo>
                <a:lnTo>
                  <a:pt x="18287" y="88391"/>
                </a:lnTo>
                <a:lnTo>
                  <a:pt x="24383" y="79247"/>
                </a:lnTo>
                <a:lnTo>
                  <a:pt x="30479" y="67055"/>
                </a:lnTo>
                <a:lnTo>
                  <a:pt x="67055" y="33527"/>
                </a:lnTo>
                <a:lnTo>
                  <a:pt x="100583" y="15239"/>
                </a:lnTo>
                <a:lnTo>
                  <a:pt x="112775" y="12191"/>
                </a:lnTo>
                <a:lnTo>
                  <a:pt x="124967" y="12191"/>
                </a:lnTo>
                <a:lnTo>
                  <a:pt x="137159" y="9143"/>
                </a:lnTo>
                <a:lnTo>
                  <a:pt x="1508759" y="9143"/>
                </a:lnTo>
                <a:lnTo>
                  <a:pt x="1520951" y="12191"/>
                </a:lnTo>
                <a:lnTo>
                  <a:pt x="1536191" y="12191"/>
                </a:lnTo>
                <a:lnTo>
                  <a:pt x="1548383" y="15239"/>
                </a:lnTo>
                <a:lnTo>
                  <a:pt x="1560575" y="21335"/>
                </a:lnTo>
                <a:lnTo>
                  <a:pt x="1569719" y="27431"/>
                </a:lnTo>
                <a:lnTo>
                  <a:pt x="1581911" y="33527"/>
                </a:lnTo>
                <a:lnTo>
                  <a:pt x="1600199" y="48767"/>
                </a:lnTo>
                <a:lnTo>
                  <a:pt x="1615439" y="67055"/>
                </a:lnTo>
                <a:lnTo>
                  <a:pt x="1624583" y="79247"/>
                </a:lnTo>
                <a:lnTo>
                  <a:pt x="1627631" y="91439"/>
                </a:lnTo>
                <a:lnTo>
                  <a:pt x="1633727" y="103631"/>
                </a:lnTo>
                <a:lnTo>
                  <a:pt x="1636775" y="115823"/>
                </a:lnTo>
                <a:lnTo>
                  <a:pt x="1636775" y="128015"/>
                </a:lnTo>
                <a:lnTo>
                  <a:pt x="1639823" y="140207"/>
                </a:lnTo>
                <a:lnTo>
                  <a:pt x="1639823" y="728471"/>
                </a:lnTo>
                <a:lnTo>
                  <a:pt x="1642871" y="722375"/>
                </a:lnTo>
                <a:lnTo>
                  <a:pt x="1645919" y="707135"/>
                </a:lnTo>
                <a:lnTo>
                  <a:pt x="1648967" y="694943"/>
                </a:lnTo>
                <a:close/>
              </a:path>
              <a:path w="1649095" h="820420">
                <a:moveTo>
                  <a:pt x="1639823" y="728471"/>
                </a:moveTo>
                <a:lnTo>
                  <a:pt x="1639823" y="679703"/>
                </a:lnTo>
                <a:lnTo>
                  <a:pt x="1636775" y="694943"/>
                </a:lnTo>
                <a:lnTo>
                  <a:pt x="1636775" y="707135"/>
                </a:lnTo>
                <a:lnTo>
                  <a:pt x="1633727" y="719327"/>
                </a:lnTo>
                <a:lnTo>
                  <a:pt x="1627631" y="731519"/>
                </a:lnTo>
                <a:lnTo>
                  <a:pt x="1624583" y="743711"/>
                </a:lnTo>
                <a:lnTo>
                  <a:pt x="1615439" y="752855"/>
                </a:lnTo>
                <a:lnTo>
                  <a:pt x="1600199" y="774191"/>
                </a:lnTo>
                <a:lnTo>
                  <a:pt x="1600199" y="771143"/>
                </a:lnTo>
                <a:lnTo>
                  <a:pt x="1581911" y="789431"/>
                </a:lnTo>
                <a:lnTo>
                  <a:pt x="1569719" y="795527"/>
                </a:lnTo>
                <a:lnTo>
                  <a:pt x="1560575" y="801623"/>
                </a:lnTo>
                <a:lnTo>
                  <a:pt x="1536191" y="807719"/>
                </a:lnTo>
                <a:lnTo>
                  <a:pt x="1520951" y="810767"/>
                </a:lnTo>
                <a:lnTo>
                  <a:pt x="124967" y="810767"/>
                </a:lnTo>
                <a:lnTo>
                  <a:pt x="100583" y="804671"/>
                </a:lnTo>
                <a:lnTo>
                  <a:pt x="88391" y="798575"/>
                </a:lnTo>
                <a:lnTo>
                  <a:pt x="76199" y="795527"/>
                </a:lnTo>
                <a:lnTo>
                  <a:pt x="64007" y="789431"/>
                </a:lnTo>
                <a:lnTo>
                  <a:pt x="45719" y="771143"/>
                </a:lnTo>
                <a:lnTo>
                  <a:pt x="45719" y="774191"/>
                </a:lnTo>
                <a:lnTo>
                  <a:pt x="30479" y="752855"/>
                </a:lnTo>
                <a:lnTo>
                  <a:pt x="24383" y="740663"/>
                </a:lnTo>
                <a:lnTo>
                  <a:pt x="18287" y="731519"/>
                </a:lnTo>
                <a:lnTo>
                  <a:pt x="12191" y="707135"/>
                </a:lnTo>
                <a:lnTo>
                  <a:pt x="9143" y="691895"/>
                </a:lnTo>
                <a:lnTo>
                  <a:pt x="9143" y="734567"/>
                </a:lnTo>
                <a:lnTo>
                  <a:pt x="21335" y="758951"/>
                </a:lnTo>
                <a:lnTo>
                  <a:pt x="39623" y="780287"/>
                </a:lnTo>
                <a:lnTo>
                  <a:pt x="60959" y="795527"/>
                </a:lnTo>
                <a:lnTo>
                  <a:pt x="73151" y="804671"/>
                </a:lnTo>
                <a:lnTo>
                  <a:pt x="85343" y="807719"/>
                </a:lnTo>
                <a:lnTo>
                  <a:pt x="97535" y="813815"/>
                </a:lnTo>
                <a:lnTo>
                  <a:pt x="109727" y="816863"/>
                </a:lnTo>
                <a:lnTo>
                  <a:pt x="124967" y="819911"/>
                </a:lnTo>
                <a:lnTo>
                  <a:pt x="1523999" y="819911"/>
                </a:lnTo>
                <a:lnTo>
                  <a:pt x="1536191" y="816863"/>
                </a:lnTo>
                <a:lnTo>
                  <a:pt x="1551431" y="813815"/>
                </a:lnTo>
                <a:lnTo>
                  <a:pt x="1563623" y="807719"/>
                </a:lnTo>
                <a:lnTo>
                  <a:pt x="1575815" y="804671"/>
                </a:lnTo>
                <a:lnTo>
                  <a:pt x="1588007" y="795527"/>
                </a:lnTo>
                <a:lnTo>
                  <a:pt x="1606295" y="780287"/>
                </a:lnTo>
                <a:lnTo>
                  <a:pt x="1609343" y="780287"/>
                </a:lnTo>
                <a:lnTo>
                  <a:pt x="1624583" y="758951"/>
                </a:lnTo>
                <a:lnTo>
                  <a:pt x="1639823" y="728471"/>
                </a:lnTo>
                <a:close/>
              </a:path>
            </a:pathLst>
          </a:custGeom>
          <a:solidFill>
            <a:srgbClr val="093B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78625" y="2379698"/>
            <a:ext cx="1558291" cy="8454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109207" algn="ctr">
              <a:lnSpc>
                <a:spcPct val="101499"/>
              </a:lnSpc>
            </a:pPr>
            <a:r>
              <a:rPr lang="uk-UA" b="1" spc="-25" dirty="0" smtClean="0">
                <a:solidFill>
                  <a:srgbClr val="FFFFFF"/>
                </a:solidFill>
                <a:latin typeface="Calibri"/>
                <a:cs typeface="Calibri"/>
              </a:rPr>
              <a:t>Європейська стипендіальна програма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01041" y="4757928"/>
            <a:ext cx="1771014" cy="932689"/>
          </a:xfrm>
          <a:custGeom>
            <a:avLst/>
            <a:gdLst/>
            <a:ahLst/>
            <a:cxnLst/>
            <a:rect l="l" t="t" r="r" b="b"/>
            <a:pathLst>
              <a:path w="1771014" h="710564">
                <a:moveTo>
                  <a:pt x="1770887" y="591311"/>
                </a:moveTo>
                <a:lnTo>
                  <a:pt x="1770838" y="115442"/>
                </a:lnTo>
                <a:lnTo>
                  <a:pt x="1762126" y="74222"/>
                </a:lnTo>
                <a:lnTo>
                  <a:pt x="1740202" y="39266"/>
                </a:lnTo>
                <a:lnTo>
                  <a:pt x="1707621" y="13768"/>
                </a:lnTo>
                <a:lnTo>
                  <a:pt x="1666936" y="919"/>
                </a:lnTo>
                <a:lnTo>
                  <a:pt x="1652015" y="0"/>
                </a:lnTo>
                <a:lnTo>
                  <a:pt x="115284" y="52"/>
                </a:lnTo>
                <a:lnTo>
                  <a:pt x="72946" y="9174"/>
                </a:lnTo>
                <a:lnTo>
                  <a:pt x="38061" y="31758"/>
                </a:lnTo>
                <a:lnTo>
                  <a:pt x="13185" y="64612"/>
                </a:lnTo>
                <a:lnTo>
                  <a:pt x="871" y="104541"/>
                </a:lnTo>
                <a:lnTo>
                  <a:pt x="0" y="118871"/>
                </a:lnTo>
                <a:lnTo>
                  <a:pt x="49" y="594741"/>
                </a:lnTo>
                <a:lnTo>
                  <a:pt x="8761" y="635961"/>
                </a:lnTo>
                <a:lnTo>
                  <a:pt x="30685" y="670917"/>
                </a:lnTo>
                <a:lnTo>
                  <a:pt x="63266" y="696415"/>
                </a:lnTo>
                <a:lnTo>
                  <a:pt x="103951" y="709264"/>
                </a:lnTo>
                <a:lnTo>
                  <a:pt x="118871" y="710183"/>
                </a:lnTo>
                <a:lnTo>
                  <a:pt x="1655603" y="710131"/>
                </a:lnTo>
                <a:lnTo>
                  <a:pt x="1697941" y="701009"/>
                </a:lnTo>
                <a:lnTo>
                  <a:pt x="1732825" y="678425"/>
                </a:lnTo>
                <a:lnTo>
                  <a:pt x="1757702" y="645571"/>
                </a:lnTo>
                <a:lnTo>
                  <a:pt x="1770016" y="605642"/>
                </a:lnTo>
                <a:lnTo>
                  <a:pt x="1770887" y="591311"/>
                </a:lnTo>
                <a:close/>
              </a:path>
            </a:pathLst>
          </a:custGeom>
          <a:solidFill>
            <a:srgbClr val="3388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94944" y="4754881"/>
            <a:ext cx="1783080" cy="716280"/>
          </a:xfrm>
          <a:custGeom>
            <a:avLst/>
            <a:gdLst/>
            <a:ahLst/>
            <a:cxnLst/>
            <a:rect l="l" t="t" r="r" b="b"/>
            <a:pathLst>
              <a:path w="1783080" h="716279">
                <a:moveTo>
                  <a:pt x="1780031" y="618743"/>
                </a:moveTo>
                <a:lnTo>
                  <a:pt x="1780031" y="97535"/>
                </a:lnTo>
                <a:lnTo>
                  <a:pt x="1770887" y="73151"/>
                </a:lnTo>
                <a:lnTo>
                  <a:pt x="1761743" y="54863"/>
                </a:lnTo>
                <a:lnTo>
                  <a:pt x="1761743" y="51815"/>
                </a:lnTo>
                <a:lnTo>
                  <a:pt x="1746503" y="36575"/>
                </a:lnTo>
                <a:lnTo>
                  <a:pt x="1746503" y="33527"/>
                </a:lnTo>
                <a:lnTo>
                  <a:pt x="1728215" y="21335"/>
                </a:lnTo>
                <a:lnTo>
                  <a:pt x="1728215" y="18287"/>
                </a:lnTo>
                <a:lnTo>
                  <a:pt x="1706879" y="9143"/>
                </a:lnTo>
                <a:lnTo>
                  <a:pt x="1682495" y="0"/>
                </a:lnTo>
                <a:lnTo>
                  <a:pt x="109727" y="0"/>
                </a:lnTo>
                <a:lnTo>
                  <a:pt x="97535" y="3047"/>
                </a:lnTo>
                <a:lnTo>
                  <a:pt x="76199" y="9143"/>
                </a:lnTo>
                <a:lnTo>
                  <a:pt x="54863" y="18287"/>
                </a:lnTo>
                <a:lnTo>
                  <a:pt x="54863" y="21335"/>
                </a:lnTo>
                <a:lnTo>
                  <a:pt x="36575" y="33527"/>
                </a:lnTo>
                <a:lnTo>
                  <a:pt x="36575" y="36575"/>
                </a:lnTo>
                <a:lnTo>
                  <a:pt x="21335" y="51815"/>
                </a:lnTo>
                <a:lnTo>
                  <a:pt x="21335" y="54863"/>
                </a:lnTo>
                <a:lnTo>
                  <a:pt x="12191" y="73151"/>
                </a:lnTo>
                <a:lnTo>
                  <a:pt x="9143" y="73151"/>
                </a:lnTo>
                <a:lnTo>
                  <a:pt x="0" y="109727"/>
                </a:lnTo>
                <a:lnTo>
                  <a:pt x="0" y="606551"/>
                </a:lnTo>
                <a:lnTo>
                  <a:pt x="9143" y="643127"/>
                </a:lnTo>
                <a:lnTo>
                  <a:pt x="9143" y="121919"/>
                </a:lnTo>
                <a:lnTo>
                  <a:pt x="12191" y="109727"/>
                </a:lnTo>
                <a:lnTo>
                  <a:pt x="12191" y="97535"/>
                </a:lnTo>
                <a:lnTo>
                  <a:pt x="18287" y="76199"/>
                </a:lnTo>
                <a:lnTo>
                  <a:pt x="18287" y="79247"/>
                </a:lnTo>
                <a:lnTo>
                  <a:pt x="30479" y="57911"/>
                </a:lnTo>
                <a:lnTo>
                  <a:pt x="60959" y="27431"/>
                </a:lnTo>
                <a:lnTo>
                  <a:pt x="100583" y="12191"/>
                </a:lnTo>
                <a:lnTo>
                  <a:pt x="1670303" y="9143"/>
                </a:lnTo>
                <a:lnTo>
                  <a:pt x="1682495" y="12191"/>
                </a:lnTo>
                <a:lnTo>
                  <a:pt x="1703831" y="18287"/>
                </a:lnTo>
                <a:lnTo>
                  <a:pt x="1722119" y="27431"/>
                </a:lnTo>
                <a:lnTo>
                  <a:pt x="1740407" y="42671"/>
                </a:lnTo>
                <a:lnTo>
                  <a:pt x="1740407" y="45719"/>
                </a:lnTo>
                <a:lnTo>
                  <a:pt x="1752599" y="57911"/>
                </a:lnTo>
                <a:lnTo>
                  <a:pt x="1764791" y="79247"/>
                </a:lnTo>
                <a:lnTo>
                  <a:pt x="1764791" y="84327"/>
                </a:lnTo>
                <a:lnTo>
                  <a:pt x="1770887" y="100583"/>
                </a:lnTo>
                <a:lnTo>
                  <a:pt x="1770887" y="643127"/>
                </a:lnTo>
                <a:lnTo>
                  <a:pt x="1780031" y="618743"/>
                </a:lnTo>
                <a:close/>
              </a:path>
              <a:path w="1783080" h="716279">
                <a:moveTo>
                  <a:pt x="1740407" y="686815"/>
                </a:moveTo>
                <a:lnTo>
                  <a:pt x="1740407" y="673607"/>
                </a:lnTo>
                <a:lnTo>
                  <a:pt x="1722119" y="688847"/>
                </a:lnTo>
                <a:lnTo>
                  <a:pt x="1703831" y="697991"/>
                </a:lnTo>
                <a:lnTo>
                  <a:pt x="1682495" y="704087"/>
                </a:lnTo>
                <a:lnTo>
                  <a:pt x="1670303" y="707135"/>
                </a:lnTo>
                <a:lnTo>
                  <a:pt x="112775" y="707135"/>
                </a:lnTo>
                <a:lnTo>
                  <a:pt x="100583" y="704087"/>
                </a:lnTo>
                <a:lnTo>
                  <a:pt x="60959" y="688847"/>
                </a:lnTo>
                <a:lnTo>
                  <a:pt x="30479" y="658367"/>
                </a:lnTo>
                <a:lnTo>
                  <a:pt x="18287" y="637031"/>
                </a:lnTo>
                <a:lnTo>
                  <a:pt x="18287" y="640079"/>
                </a:lnTo>
                <a:lnTo>
                  <a:pt x="12191" y="615695"/>
                </a:lnTo>
                <a:lnTo>
                  <a:pt x="12191" y="606551"/>
                </a:lnTo>
                <a:lnTo>
                  <a:pt x="9143" y="594359"/>
                </a:lnTo>
                <a:lnTo>
                  <a:pt x="9143" y="643127"/>
                </a:lnTo>
                <a:lnTo>
                  <a:pt x="12191" y="643127"/>
                </a:lnTo>
                <a:lnTo>
                  <a:pt x="21335" y="661415"/>
                </a:lnTo>
                <a:lnTo>
                  <a:pt x="21335" y="664463"/>
                </a:lnTo>
                <a:lnTo>
                  <a:pt x="36575" y="679703"/>
                </a:lnTo>
                <a:lnTo>
                  <a:pt x="36575" y="682751"/>
                </a:lnTo>
                <a:lnTo>
                  <a:pt x="54863" y="694943"/>
                </a:lnTo>
                <a:lnTo>
                  <a:pt x="54863" y="697991"/>
                </a:lnTo>
                <a:lnTo>
                  <a:pt x="76199" y="707135"/>
                </a:lnTo>
                <a:lnTo>
                  <a:pt x="100583" y="716279"/>
                </a:lnTo>
                <a:lnTo>
                  <a:pt x="1670303" y="716279"/>
                </a:lnTo>
                <a:lnTo>
                  <a:pt x="1685543" y="713231"/>
                </a:lnTo>
                <a:lnTo>
                  <a:pt x="1706879" y="707135"/>
                </a:lnTo>
                <a:lnTo>
                  <a:pt x="1728215" y="697991"/>
                </a:lnTo>
                <a:lnTo>
                  <a:pt x="1728215" y="694943"/>
                </a:lnTo>
                <a:lnTo>
                  <a:pt x="1740407" y="686815"/>
                </a:lnTo>
                <a:close/>
              </a:path>
              <a:path w="1783080" h="716279">
                <a:moveTo>
                  <a:pt x="1740407" y="45719"/>
                </a:moveTo>
                <a:lnTo>
                  <a:pt x="1740407" y="42671"/>
                </a:lnTo>
                <a:lnTo>
                  <a:pt x="1737359" y="42671"/>
                </a:lnTo>
                <a:lnTo>
                  <a:pt x="1740407" y="45719"/>
                </a:lnTo>
                <a:close/>
              </a:path>
              <a:path w="1783080" h="716279">
                <a:moveTo>
                  <a:pt x="1764791" y="655319"/>
                </a:moveTo>
                <a:lnTo>
                  <a:pt x="1764791" y="637031"/>
                </a:lnTo>
                <a:lnTo>
                  <a:pt x="1752599" y="658367"/>
                </a:lnTo>
                <a:lnTo>
                  <a:pt x="1737359" y="673607"/>
                </a:lnTo>
                <a:lnTo>
                  <a:pt x="1740407" y="673607"/>
                </a:lnTo>
                <a:lnTo>
                  <a:pt x="1740407" y="686815"/>
                </a:lnTo>
                <a:lnTo>
                  <a:pt x="1746503" y="682751"/>
                </a:lnTo>
                <a:lnTo>
                  <a:pt x="1746503" y="679703"/>
                </a:lnTo>
                <a:lnTo>
                  <a:pt x="1761743" y="664463"/>
                </a:lnTo>
                <a:lnTo>
                  <a:pt x="1761743" y="661415"/>
                </a:lnTo>
                <a:lnTo>
                  <a:pt x="1764791" y="655319"/>
                </a:lnTo>
                <a:close/>
              </a:path>
              <a:path w="1783080" h="716279">
                <a:moveTo>
                  <a:pt x="1764791" y="84327"/>
                </a:moveTo>
                <a:lnTo>
                  <a:pt x="1764791" y="79247"/>
                </a:lnTo>
                <a:lnTo>
                  <a:pt x="1761743" y="76199"/>
                </a:lnTo>
                <a:lnTo>
                  <a:pt x="1764791" y="84327"/>
                </a:lnTo>
                <a:close/>
              </a:path>
              <a:path w="1783080" h="716279">
                <a:moveTo>
                  <a:pt x="1770887" y="643127"/>
                </a:moveTo>
                <a:lnTo>
                  <a:pt x="1770887" y="618743"/>
                </a:lnTo>
                <a:lnTo>
                  <a:pt x="1761743" y="640079"/>
                </a:lnTo>
                <a:lnTo>
                  <a:pt x="1764791" y="637031"/>
                </a:lnTo>
                <a:lnTo>
                  <a:pt x="1764791" y="655319"/>
                </a:lnTo>
                <a:lnTo>
                  <a:pt x="1770887" y="643127"/>
                </a:lnTo>
                <a:close/>
              </a:path>
              <a:path w="1783080" h="716279">
                <a:moveTo>
                  <a:pt x="1783079" y="594359"/>
                </a:moveTo>
                <a:lnTo>
                  <a:pt x="1783079" y="121919"/>
                </a:lnTo>
                <a:lnTo>
                  <a:pt x="1780031" y="109727"/>
                </a:lnTo>
                <a:lnTo>
                  <a:pt x="1780031" y="606551"/>
                </a:lnTo>
                <a:lnTo>
                  <a:pt x="1783079" y="594359"/>
                </a:lnTo>
                <a:close/>
              </a:path>
            </a:pathLst>
          </a:custGeom>
          <a:solidFill>
            <a:srgbClr val="3388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85800" y="4767422"/>
            <a:ext cx="1678822" cy="8454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109207" algn="ctr">
              <a:lnSpc>
                <a:spcPct val="101499"/>
              </a:lnSpc>
            </a:pPr>
            <a:r>
              <a:rPr lang="uk-UA" b="1" spc="-25" dirty="0">
                <a:solidFill>
                  <a:srgbClr val="FFFFFF"/>
                </a:solidFill>
                <a:cs typeface="Calibri"/>
              </a:rPr>
              <a:t>Г</a:t>
            </a:r>
            <a:r>
              <a:rPr lang="uk-UA" b="1" spc="-25" dirty="0" smtClean="0">
                <a:solidFill>
                  <a:srgbClr val="FFFFFF"/>
                </a:solidFill>
                <a:cs typeface="Calibri"/>
              </a:rPr>
              <a:t>лобальна </a:t>
            </a:r>
            <a:r>
              <a:rPr lang="uk-UA" b="1" spc="-25" dirty="0">
                <a:solidFill>
                  <a:srgbClr val="FFFFFF"/>
                </a:solidFill>
                <a:cs typeface="Calibri"/>
              </a:rPr>
              <a:t>стипендіальна програма</a:t>
            </a:r>
            <a:endParaRPr lang="uk-UA" dirty="0"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048000" y="602187"/>
            <a:ext cx="4368289" cy="6924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lang="uk-UA" sz="4500" spc="-4" dirty="0" smtClean="0">
                <a:latin typeface="Arial" pitchFamily="34" charset="0"/>
                <a:cs typeface="Arial" pitchFamily="34" charset="0"/>
              </a:rPr>
              <a:t>Як це працює</a:t>
            </a:r>
            <a:endParaRPr sz="4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971288" y="2417065"/>
            <a:ext cx="36575" cy="792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182112" y="3209545"/>
            <a:ext cx="76199" cy="274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870703" y="3105913"/>
            <a:ext cx="137159" cy="13106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115055" y="2362200"/>
            <a:ext cx="1896110" cy="875030"/>
          </a:xfrm>
          <a:custGeom>
            <a:avLst/>
            <a:gdLst/>
            <a:ahLst/>
            <a:cxnLst/>
            <a:rect l="l" t="t" r="r" b="b"/>
            <a:pathLst>
              <a:path w="1896110" h="875029">
                <a:moveTo>
                  <a:pt x="1776982" y="3047"/>
                </a:moveTo>
                <a:lnTo>
                  <a:pt x="1761743" y="0"/>
                </a:lnTo>
                <a:lnTo>
                  <a:pt x="134111" y="0"/>
                </a:lnTo>
                <a:lnTo>
                  <a:pt x="103631" y="6095"/>
                </a:lnTo>
                <a:lnTo>
                  <a:pt x="67055" y="24383"/>
                </a:lnTo>
                <a:lnTo>
                  <a:pt x="45720" y="42671"/>
                </a:lnTo>
                <a:lnTo>
                  <a:pt x="42671" y="42671"/>
                </a:lnTo>
                <a:lnTo>
                  <a:pt x="24383" y="64007"/>
                </a:lnTo>
                <a:lnTo>
                  <a:pt x="24383" y="67055"/>
                </a:lnTo>
                <a:lnTo>
                  <a:pt x="6095" y="103631"/>
                </a:lnTo>
                <a:lnTo>
                  <a:pt x="0" y="134111"/>
                </a:lnTo>
                <a:lnTo>
                  <a:pt x="0" y="149351"/>
                </a:lnTo>
                <a:lnTo>
                  <a:pt x="6096" y="151840"/>
                </a:lnTo>
                <a:lnTo>
                  <a:pt x="6096" y="121919"/>
                </a:lnTo>
                <a:lnTo>
                  <a:pt x="9144" y="109727"/>
                </a:lnTo>
                <a:lnTo>
                  <a:pt x="15240" y="91439"/>
                </a:lnTo>
                <a:lnTo>
                  <a:pt x="24384" y="73151"/>
                </a:lnTo>
                <a:lnTo>
                  <a:pt x="27432" y="70103"/>
                </a:lnTo>
                <a:lnTo>
                  <a:pt x="30480" y="64007"/>
                </a:lnTo>
                <a:lnTo>
                  <a:pt x="42672" y="51815"/>
                </a:lnTo>
                <a:lnTo>
                  <a:pt x="45720" y="45719"/>
                </a:lnTo>
                <a:lnTo>
                  <a:pt x="51816" y="42671"/>
                </a:lnTo>
                <a:lnTo>
                  <a:pt x="64008" y="30479"/>
                </a:lnTo>
                <a:lnTo>
                  <a:pt x="70104" y="27431"/>
                </a:lnTo>
                <a:lnTo>
                  <a:pt x="73152" y="24383"/>
                </a:lnTo>
                <a:lnTo>
                  <a:pt x="91440" y="15239"/>
                </a:lnTo>
                <a:lnTo>
                  <a:pt x="100584" y="12191"/>
                </a:lnTo>
                <a:lnTo>
                  <a:pt x="106680" y="9143"/>
                </a:lnTo>
                <a:lnTo>
                  <a:pt x="118872" y="6095"/>
                </a:lnTo>
                <a:lnTo>
                  <a:pt x="146304" y="3047"/>
                </a:lnTo>
                <a:lnTo>
                  <a:pt x="1776982" y="3047"/>
                </a:lnTo>
                <a:close/>
              </a:path>
              <a:path w="1896110" h="875029">
                <a:moveTo>
                  <a:pt x="1766267" y="870400"/>
                </a:moveTo>
                <a:lnTo>
                  <a:pt x="6096" y="151840"/>
                </a:lnTo>
                <a:lnTo>
                  <a:pt x="6096" y="755903"/>
                </a:lnTo>
                <a:lnTo>
                  <a:pt x="9144" y="755903"/>
                </a:lnTo>
                <a:lnTo>
                  <a:pt x="9144" y="768095"/>
                </a:lnTo>
                <a:lnTo>
                  <a:pt x="12192" y="768095"/>
                </a:lnTo>
                <a:lnTo>
                  <a:pt x="12192" y="777239"/>
                </a:lnTo>
                <a:lnTo>
                  <a:pt x="15240" y="777239"/>
                </a:lnTo>
                <a:lnTo>
                  <a:pt x="15240" y="786383"/>
                </a:lnTo>
                <a:lnTo>
                  <a:pt x="18288" y="786383"/>
                </a:lnTo>
                <a:lnTo>
                  <a:pt x="18288" y="792479"/>
                </a:lnTo>
                <a:lnTo>
                  <a:pt x="21336" y="792479"/>
                </a:lnTo>
                <a:lnTo>
                  <a:pt x="21336" y="798575"/>
                </a:lnTo>
                <a:lnTo>
                  <a:pt x="24384" y="798575"/>
                </a:lnTo>
                <a:lnTo>
                  <a:pt x="24384" y="804671"/>
                </a:lnTo>
                <a:lnTo>
                  <a:pt x="27432" y="804671"/>
                </a:lnTo>
                <a:lnTo>
                  <a:pt x="30480" y="807719"/>
                </a:lnTo>
                <a:lnTo>
                  <a:pt x="30480" y="813815"/>
                </a:lnTo>
                <a:lnTo>
                  <a:pt x="33528" y="813815"/>
                </a:lnTo>
                <a:lnTo>
                  <a:pt x="45720" y="826007"/>
                </a:lnTo>
                <a:lnTo>
                  <a:pt x="45720" y="832103"/>
                </a:lnTo>
                <a:lnTo>
                  <a:pt x="51816" y="832103"/>
                </a:lnTo>
                <a:lnTo>
                  <a:pt x="64008" y="844295"/>
                </a:lnTo>
                <a:lnTo>
                  <a:pt x="70104" y="847343"/>
                </a:lnTo>
                <a:lnTo>
                  <a:pt x="73152" y="850391"/>
                </a:lnTo>
                <a:lnTo>
                  <a:pt x="97536" y="862583"/>
                </a:lnTo>
                <a:lnTo>
                  <a:pt x="106680" y="865631"/>
                </a:lnTo>
                <a:lnTo>
                  <a:pt x="118872" y="868679"/>
                </a:lnTo>
                <a:lnTo>
                  <a:pt x="143256" y="871727"/>
                </a:lnTo>
                <a:lnTo>
                  <a:pt x="1755648" y="874775"/>
                </a:lnTo>
                <a:lnTo>
                  <a:pt x="1755648" y="871727"/>
                </a:lnTo>
                <a:lnTo>
                  <a:pt x="1766267" y="870400"/>
                </a:lnTo>
                <a:close/>
              </a:path>
              <a:path w="1896110" h="875029">
                <a:moveTo>
                  <a:pt x="1895855" y="743711"/>
                </a:moveTo>
                <a:lnTo>
                  <a:pt x="1895855" y="134111"/>
                </a:lnTo>
                <a:lnTo>
                  <a:pt x="1889759" y="103631"/>
                </a:lnTo>
                <a:lnTo>
                  <a:pt x="1883663" y="91439"/>
                </a:lnTo>
                <a:lnTo>
                  <a:pt x="1877567" y="76199"/>
                </a:lnTo>
                <a:lnTo>
                  <a:pt x="1871471" y="67055"/>
                </a:lnTo>
                <a:lnTo>
                  <a:pt x="1871471" y="64007"/>
                </a:lnTo>
                <a:lnTo>
                  <a:pt x="1853183" y="42671"/>
                </a:lnTo>
                <a:lnTo>
                  <a:pt x="1831847" y="24383"/>
                </a:lnTo>
                <a:lnTo>
                  <a:pt x="1819655" y="18287"/>
                </a:lnTo>
                <a:lnTo>
                  <a:pt x="1804415" y="12191"/>
                </a:lnTo>
                <a:lnTo>
                  <a:pt x="1792223" y="6095"/>
                </a:lnTo>
                <a:lnTo>
                  <a:pt x="1776984" y="3048"/>
                </a:lnTo>
                <a:lnTo>
                  <a:pt x="1749552" y="3047"/>
                </a:lnTo>
                <a:lnTo>
                  <a:pt x="1776984" y="6095"/>
                </a:lnTo>
                <a:lnTo>
                  <a:pt x="1789176" y="9143"/>
                </a:lnTo>
                <a:lnTo>
                  <a:pt x="1798320" y="12191"/>
                </a:lnTo>
                <a:lnTo>
                  <a:pt x="1828800" y="27431"/>
                </a:lnTo>
                <a:lnTo>
                  <a:pt x="1837944" y="36575"/>
                </a:lnTo>
                <a:lnTo>
                  <a:pt x="1844040" y="39623"/>
                </a:lnTo>
                <a:lnTo>
                  <a:pt x="1856232" y="51815"/>
                </a:lnTo>
                <a:lnTo>
                  <a:pt x="1856232" y="57911"/>
                </a:lnTo>
                <a:lnTo>
                  <a:pt x="1859280" y="57911"/>
                </a:lnTo>
                <a:lnTo>
                  <a:pt x="1868424" y="67055"/>
                </a:lnTo>
                <a:lnTo>
                  <a:pt x="1868424" y="73151"/>
                </a:lnTo>
                <a:lnTo>
                  <a:pt x="1871472" y="73151"/>
                </a:lnTo>
                <a:lnTo>
                  <a:pt x="1874520" y="76199"/>
                </a:lnTo>
                <a:lnTo>
                  <a:pt x="1874520" y="82295"/>
                </a:lnTo>
                <a:lnTo>
                  <a:pt x="1877568" y="82295"/>
                </a:lnTo>
                <a:lnTo>
                  <a:pt x="1877568" y="88391"/>
                </a:lnTo>
                <a:lnTo>
                  <a:pt x="1880616" y="88391"/>
                </a:lnTo>
                <a:lnTo>
                  <a:pt x="1880616" y="97535"/>
                </a:lnTo>
                <a:lnTo>
                  <a:pt x="1883664" y="97535"/>
                </a:lnTo>
                <a:lnTo>
                  <a:pt x="1883664" y="103631"/>
                </a:lnTo>
                <a:lnTo>
                  <a:pt x="1886712" y="103631"/>
                </a:lnTo>
                <a:lnTo>
                  <a:pt x="1886712" y="115823"/>
                </a:lnTo>
                <a:lnTo>
                  <a:pt x="1889760" y="115823"/>
                </a:lnTo>
                <a:lnTo>
                  <a:pt x="1889760" y="134111"/>
                </a:lnTo>
                <a:lnTo>
                  <a:pt x="1892808" y="134111"/>
                </a:lnTo>
                <a:lnTo>
                  <a:pt x="1892808" y="758950"/>
                </a:lnTo>
                <a:lnTo>
                  <a:pt x="1895855" y="743711"/>
                </a:lnTo>
                <a:close/>
              </a:path>
              <a:path w="1896110" h="875029">
                <a:moveTo>
                  <a:pt x="1892808" y="758950"/>
                </a:moveTo>
                <a:lnTo>
                  <a:pt x="1892808" y="134111"/>
                </a:lnTo>
                <a:lnTo>
                  <a:pt x="1889759" y="743713"/>
                </a:lnTo>
                <a:lnTo>
                  <a:pt x="1886711" y="762000"/>
                </a:lnTo>
                <a:lnTo>
                  <a:pt x="1883663" y="774192"/>
                </a:lnTo>
                <a:lnTo>
                  <a:pt x="1880616" y="780287"/>
                </a:lnTo>
                <a:lnTo>
                  <a:pt x="1877567" y="789432"/>
                </a:lnTo>
                <a:lnTo>
                  <a:pt x="1871471" y="801623"/>
                </a:lnTo>
                <a:lnTo>
                  <a:pt x="1868424" y="804671"/>
                </a:lnTo>
                <a:lnTo>
                  <a:pt x="1865376" y="810767"/>
                </a:lnTo>
                <a:lnTo>
                  <a:pt x="1856232" y="819911"/>
                </a:lnTo>
                <a:lnTo>
                  <a:pt x="1853183" y="826007"/>
                </a:lnTo>
                <a:lnTo>
                  <a:pt x="1844040" y="835151"/>
                </a:lnTo>
                <a:lnTo>
                  <a:pt x="1837944" y="838199"/>
                </a:lnTo>
                <a:lnTo>
                  <a:pt x="1828800" y="847343"/>
                </a:lnTo>
                <a:lnTo>
                  <a:pt x="1822704" y="850391"/>
                </a:lnTo>
                <a:lnTo>
                  <a:pt x="1819655" y="853439"/>
                </a:lnTo>
                <a:lnTo>
                  <a:pt x="1807464" y="859535"/>
                </a:lnTo>
                <a:lnTo>
                  <a:pt x="1780032" y="868679"/>
                </a:lnTo>
                <a:lnTo>
                  <a:pt x="1766267" y="870400"/>
                </a:lnTo>
                <a:lnTo>
                  <a:pt x="1776984" y="874775"/>
                </a:lnTo>
                <a:lnTo>
                  <a:pt x="1792223" y="871727"/>
                </a:lnTo>
                <a:lnTo>
                  <a:pt x="1804415" y="865631"/>
                </a:lnTo>
                <a:lnTo>
                  <a:pt x="1819656" y="859535"/>
                </a:lnTo>
                <a:lnTo>
                  <a:pt x="1831847" y="853439"/>
                </a:lnTo>
                <a:lnTo>
                  <a:pt x="1853184" y="835151"/>
                </a:lnTo>
                <a:lnTo>
                  <a:pt x="1871472" y="810767"/>
                </a:lnTo>
                <a:lnTo>
                  <a:pt x="1877568" y="798575"/>
                </a:lnTo>
                <a:lnTo>
                  <a:pt x="1886712" y="786383"/>
                </a:lnTo>
                <a:lnTo>
                  <a:pt x="1889760" y="774190"/>
                </a:lnTo>
                <a:lnTo>
                  <a:pt x="1892808" y="758950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121151" y="2365249"/>
            <a:ext cx="1886711" cy="87172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115055" y="2362201"/>
            <a:ext cx="1896110" cy="878205"/>
          </a:xfrm>
          <a:custGeom>
            <a:avLst/>
            <a:gdLst/>
            <a:ahLst/>
            <a:cxnLst/>
            <a:rect l="l" t="t" r="r" b="b"/>
            <a:pathLst>
              <a:path w="1896110" h="878204">
                <a:moveTo>
                  <a:pt x="1895855" y="743711"/>
                </a:moveTo>
                <a:lnTo>
                  <a:pt x="1895855" y="134111"/>
                </a:lnTo>
                <a:lnTo>
                  <a:pt x="1889759" y="103631"/>
                </a:lnTo>
                <a:lnTo>
                  <a:pt x="1883663" y="91439"/>
                </a:lnTo>
                <a:lnTo>
                  <a:pt x="1877567" y="76199"/>
                </a:lnTo>
                <a:lnTo>
                  <a:pt x="1871471" y="67055"/>
                </a:lnTo>
                <a:lnTo>
                  <a:pt x="1871471" y="64007"/>
                </a:lnTo>
                <a:lnTo>
                  <a:pt x="1853183" y="42671"/>
                </a:lnTo>
                <a:lnTo>
                  <a:pt x="1831847" y="24383"/>
                </a:lnTo>
                <a:lnTo>
                  <a:pt x="1819655" y="18287"/>
                </a:lnTo>
                <a:lnTo>
                  <a:pt x="1804415" y="12191"/>
                </a:lnTo>
                <a:lnTo>
                  <a:pt x="1792223" y="6095"/>
                </a:lnTo>
                <a:lnTo>
                  <a:pt x="1761743" y="0"/>
                </a:lnTo>
                <a:lnTo>
                  <a:pt x="134111" y="0"/>
                </a:lnTo>
                <a:lnTo>
                  <a:pt x="103631" y="6095"/>
                </a:lnTo>
                <a:lnTo>
                  <a:pt x="67055" y="24383"/>
                </a:lnTo>
                <a:lnTo>
                  <a:pt x="45719" y="42671"/>
                </a:lnTo>
                <a:lnTo>
                  <a:pt x="42671" y="42671"/>
                </a:lnTo>
                <a:lnTo>
                  <a:pt x="24383" y="64007"/>
                </a:lnTo>
                <a:lnTo>
                  <a:pt x="24383" y="67055"/>
                </a:lnTo>
                <a:lnTo>
                  <a:pt x="6095" y="103631"/>
                </a:lnTo>
                <a:lnTo>
                  <a:pt x="0" y="134111"/>
                </a:lnTo>
                <a:lnTo>
                  <a:pt x="0" y="743711"/>
                </a:lnTo>
                <a:lnTo>
                  <a:pt x="6095" y="774191"/>
                </a:lnTo>
                <a:lnTo>
                  <a:pt x="9143" y="780287"/>
                </a:lnTo>
                <a:lnTo>
                  <a:pt x="9143" y="134111"/>
                </a:lnTo>
                <a:lnTo>
                  <a:pt x="12191" y="121919"/>
                </a:lnTo>
                <a:lnTo>
                  <a:pt x="15239" y="106679"/>
                </a:lnTo>
                <a:lnTo>
                  <a:pt x="33527" y="70103"/>
                </a:lnTo>
                <a:lnTo>
                  <a:pt x="51815" y="48767"/>
                </a:lnTo>
                <a:lnTo>
                  <a:pt x="51815" y="51815"/>
                </a:lnTo>
                <a:lnTo>
                  <a:pt x="73151" y="33527"/>
                </a:lnTo>
                <a:lnTo>
                  <a:pt x="109727" y="15239"/>
                </a:lnTo>
                <a:lnTo>
                  <a:pt x="1761743" y="9143"/>
                </a:lnTo>
                <a:lnTo>
                  <a:pt x="1776983" y="12191"/>
                </a:lnTo>
                <a:lnTo>
                  <a:pt x="1789175" y="15239"/>
                </a:lnTo>
                <a:lnTo>
                  <a:pt x="1825751" y="33527"/>
                </a:lnTo>
                <a:lnTo>
                  <a:pt x="1847087" y="51815"/>
                </a:lnTo>
                <a:lnTo>
                  <a:pt x="1847087" y="48767"/>
                </a:lnTo>
                <a:lnTo>
                  <a:pt x="1862327" y="70103"/>
                </a:lnTo>
                <a:lnTo>
                  <a:pt x="1871471" y="82295"/>
                </a:lnTo>
                <a:lnTo>
                  <a:pt x="1877567" y="94487"/>
                </a:lnTo>
                <a:lnTo>
                  <a:pt x="1880615" y="106679"/>
                </a:lnTo>
                <a:lnTo>
                  <a:pt x="1883663" y="121919"/>
                </a:lnTo>
                <a:lnTo>
                  <a:pt x="1886711" y="134111"/>
                </a:lnTo>
                <a:lnTo>
                  <a:pt x="1886711" y="786383"/>
                </a:lnTo>
                <a:lnTo>
                  <a:pt x="1889759" y="774191"/>
                </a:lnTo>
                <a:lnTo>
                  <a:pt x="1895855" y="743711"/>
                </a:lnTo>
                <a:close/>
              </a:path>
              <a:path w="1896110" h="878204">
                <a:moveTo>
                  <a:pt x="1886711" y="786383"/>
                </a:moveTo>
                <a:lnTo>
                  <a:pt x="1886711" y="743711"/>
                </a:lnTo>
                <a:lnTo>
                  <a:pt x="1883663" y="755903"/>
                </a:lnTo>
                <a:lnTo>
                  <a:pt x="1880615" y="771143"/>
                </a:lnTo>
                <a:lnTo>
                  <a:pt x="1877567" y="783335"/>
                </a:lnTo>
                <a:lnTo>
                  <a:pt x="1871471" y="795527"/>
                </a:lnTo>
                <a:lnTo>
                  <a:pt x="1862327" y="807719"/>
                </a:lnTo>
                <a:lnTo>
                  <a:pt x="1847087" y="829055"/>
                </a:lnTo>
                <a:lnTo>
                  <a:pt x="1847087" y="826007"/>
                </a:lnTo>
                <a:lnTo>
                  <a:pt x="1825751" y="844295"/>
                </a:lnTo>
                <a:lnTo>
                  <a:pt x="1789175" y="862583"/>
                </a:lnTo>
                <a:lnTo>
                  <a:pt x="1773935" y="865631"/>
                </a:lnTo>
                <a:lnTo>
                  <a:pt x="1761743" y="868679"/>
                </a:lnTo>
                <a:lnTo>
                  <a:pt x="134111" y="868679"/>
                </a:lnTo>
                <a:lnTo>
                  <a:pt x="121919" y="865631"/>
                </a:lnTo>
                <a:lnTo>
                  <a:pt x="106679" y="862583"/>
                </a:lnTo>
                <a:lnTo>
                  <a:pt x="70103" y="844295"/>
                </a:lnTo>
                <a:lnTo>
                  <a:pt x="51815" y="826007"/>
                </a:lnTo>
                <a:lnTo>
                  <a:pt x="51815" y="829055"/>
                </a:lnTo>
                <a:lnTo>
                  <a:pt x="33527" y="807719"/>
                </a:lnTo>
                <a:lnTo>
                  <a:pt x="15239" y="771143"/>
                </a:lnTo>
                <a:lnTo>
                  <a:pt x="12191" y="755903"/>
                </a:lnTo>
                <a:lnTo>
                  <a:pt x="9143" y="743711"/>
                </a:lnTo>
                <a:lnTo>
                  <a:pt x="9143" y="780287"/>
                </a:lnTo>
                <a:lnTo>
                  <a:pt x="12191" y="786383"/>
                </a:lnTo>
                <a:lnTo>
                  <a:pt x="18287" y="801623"/>
                </a:lnTo>
                <a:lnTo>
                  <a:pt x="24383" y="813815"/>
                </a:lnTo>
                <a:lnTo>
                  <a:pt x="42671" y="835151"/>
                </a:lnTo>
                <a:lnTo>
                  <a:pt x="45719" y="835151"/>
                </a:lnTo>
                <a:lnTo>
                  <a:pt x="67055" y="853439"/>
                </a:lnTo>
                <a:lnTo>
                  <a:pt x="91439" y="865631"/>
                </a:lnTo>
                <a:lnTo>
                  <a:pt x="106679" y="871727"/>
                </a:lnTo>
                <a:lnTo>
                  <a:pt x="118871" y="874775"/>
                </a:lnTo>
                <a:lnTo>
                  <a:pt x="134111" y="877823"/>
                </a:lnTo>
                <a:lnTo>
                  <a:pt x="1761743" y="877823"/>
                </a:lnTo>
                <a:lnTo>
                  <a:pt x="1792223" y="871727"/>
                </a:lnTo>
                <a:lnTo>
                  <a:pt x="1804415" y="865631"/>
                </a:lnTo>
                <a:lnTo>
                  <a:pt x="1819655" y="859535"/>
                </a:lnTo>
                <a:lnTo>
                  <a:pt x="1831847" y="853439"/>
                </a:lnTo>
                <a:lnTo>
                  <a:pt x="1853183" y="835151"/>
                </a:lnTo>
                <a:lnTo>
                  <a:pt x="1871471" y="810767"/>
                </a:lnTo>
                <a:lnTo>
                  <a:pt x="1877567" y="798575"/>
                </a:lnTo>
                <a:lnTo>
                  <a:pt x="1886711" y="786383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154554" y="2473594"/>
            <a:ext cx="1798447" cy="6592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161272" algn="ctr">
              <a:lnSpc>
                <a:spcPct val="101699"/>
              </a:lnSpc>
            </a:pPr>
            <a:r>
              <a:rPr lang="uk-UA" sz="1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Дослідник подає заявку із приймаючою стороною у Європі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7242048" y="2404873"/>
            <a:ext cx="27431" cy="3047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287767" y="2484121"/>
            <a:ext cx="3047" cy="609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468111" y="3212593"/>
            <a:ext cx="3047" cy="304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519928" y="3233928"/>
            <a:ext cx="3047" cy="304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171943" y="3118106"/>
            <a:ext cx="118872" cy="11887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398009" y="2365250"/>
            <a:ext cx="1899285" cy="871855"/>
          </a:xfrm>
          <a:custGeom>
            <a:avLst/>
            <a:gdLst/>
            <a:ahLst/>
            <a:cxnLst/>
            <a:rect l="l" t="t" r="r" b="b"/>
            <a:pathLst>
              <a:path w="1899284" h="871854">
                <a:moveTo>
                  <a:pt x="1784602" y="3047"/>
                </a:moveTo>
                <a:lnTo>
                  <a:pt x="1776983" y="0"/>
                </a:lnTo>
                <a:lnTo>
                  <a:pt x="121919" y="0"/>
                </a:lnTo>
                <a:lnTo>
                  <a:pt x="106679" y="6095"/>
                </a:lnTo>
                <a:lnTo>
                  <a:pt x="91439" y="9143"/>
                </a:lnTo>
                <a:lnTo>
                  <a:pt x="45719" y="42671"/>
                </a:lnTo>
                <a:lnTo>
                  <a:pt x="18287" y="76199"/>
                </a:lnTo>
                <a:lnTo>
                  <a:pt x="9143" y="103631"/>
                </a:lnTo>
                <a:lnTo>
                  <a:pt x="3047" y="118871"/>
                </a:lnTo>
                <a:lnTo>
                  <a:pt x="3047" y="134111"/>
                </a:lnTo>
                <a:lnTo>
                  <a:pt x="0" y="149351"/>
                </a:lnTo>
                <a:lnTo>
                  <a:pt x="6096" y="151809"/>
                </a:lnTo>
                <a:lnTo>
                  <a:pt x="9144" y="112775"/>
                </a:lnTo>
                <a:lnTo>
                  <a:pt x="27432" y="70103"/>
                </a:lnTo>
                <a:lnTo>
                  <a:pt x="33528" y="64007"/>
                </a:lnTo>
                <a:lnTo>
                  <a:pt x="36576" y="57911"/>
                </a:lnTo>
                <a:lnTo>
                  <a:pt x="64008" y="30479"/>
                </a:lnTo>
                <a:lnTo>
                  <a:pt x="70104" y="27431"/>
                </a:lnTo>
                <a:lnTo>
                  <a:pt x="73152" y="24383"/>
                </a:lnTo>
                <a:lnTo>
                  <a:pt x="97536" y="12191"/>
                </a:lnTo>
                <a:lnTo>
                  <a:pt x="115824" y="6095"/>
                </a:lnTo>
                <a:lnTo>
                  <a:pt x="134112" y="3047"/>
                </a:lnTo>
                <a:lnTo>
                  <a:pt x="1784602" y="3047"/>
                </a:lnTo>
                <a:close/>
              </a:path>
              <a:path w="1899284" h="871854">
                <a:moveTo>
                  <a:pt x="1781105" y="867245"/>
                </a:moveTo>
                <a:lnTo>
                  <a:pt x="6096" y="151809"/>
                </a:lnTo>
                <a:lnTo>
                  <a:pt x="6096" y="746759"/>
                </a:lnTo>
                <a:lnTo>
                  <a:pt x="9144" y="746759"/>
                </a:lnTo>
                <a:lnTo>
                  <a:pt x="9144" y="761999"/>
                </a:lnTo>
                <a:lnTo>
                  <a:pt x="12192" y="761999"/>
                </a:lnTo>
                <a:lnTo>
                  <a:pt x="12192" y="774191"/>
                </a:lnTo>
                <a:lnTo>
                  <a:pt x="15240" y="774191"/>
                </a:lnTo>
                <a:lnTo>
                  <a:pt x="15240" y="780287"/>
                </a:lnTo>
                <a:lnTo>
                  <a:pt x="18288" y="780287"/>
                </a:lnTo>
                <a:lnTo>
                  <a:pt x="18288" y="789431"/>
                </a:lnTo>
                <a:lnTo>
                  <a:pt x="21336" y="789431"/>
                </a:lnTo>
                <a:lnTo>
                  <a:pt x="21336" y="795527"/>
                </a:lnTo>
                <a:lnTo>
                  <a:pt x="24384" y="795527"/>
                </a:lnTo>
                <a:lnTo>
                  <a:pt x="24384" y="801623"/>
                </a:lnTo>
                <a:lnTo>
                  <a:pt x="27432" y="801623"/>
                </a:lnTo>
                <a:lnTo>
                  <a:pt x="30480" y="804671"/>
                </a:lnTo>
                <a:lnTo>
                  <a:pt x="30480" y="810767"/>
                </a:lnTo>
                <a:lnTo>
                  <a:pt x="33528" y="810767"/>
                </a:lnTo>
                <a:lnTo>
                  <a:pt x="42672" y="819911"/>
                </a:lnTo>
                <a:lnTo>
                  <a:pt x="42672" y="826007"/>
                </a:lnTo>
                <a:lnTo>
                  <a:pt x="45720" y="826007"/>
                </a:lnTo>
                <a:lnTo>
                  <a:pt x="51816" y="832103"/>
                </a:lnTo>
                <a:lnTo>
                  <a:pt x="57912" y="835151"/>
                </a:lnTo>
                <a:lnTo>
                  <a:pt x="67056" y="844295"/>
                </a:lnTo>
                <a:lnTo>
                  <a:pt x="73152" y="847343"/>
                </a:lnTo>
                <a:lnTo>
                  <a:pt x="112776" y="865631"/>
                </a:lnTo>
                <a:lnTo>
                  <a:pt x="1773936" y="871727"/>
                </a:lnTo>
                <a:lnTo>
                  <a:pt x="1773936" y="868679"/>
                </a:lnTo>
                <a:lnTo>
                  <a:pt x="1781105" y="867245"/>
                </a:lnTo>
                <a:close/>
              </a:path>
              <a:path w="1899284" h="871854">
                <a:moveTo>
                  <a:pt x="1895855" y="758951"/>
                </a:moveTo>
                <a:lnTo>
                  <a:pt x="1895855" y="118871"/>
                </a:lnTo>
                <a:lnTo>
                  <a:pt x="1892807" y="103631"/>
                </a:lnTo>
                <a:lnTo>
                  <a:pt x="1886711" y="88391"/>
                </a:lnTo>
                <a:lnTo>
                  <a:pt x="1880615" y="76199"/>
                </a:lnTo>
                <a:lnTo>
                  <a:pt x="1871471" y="64007"/>
                </a:lnTo>
                <a:lnTo>
                  <a:pt x="1856232" y="42672"/>
                </a:lnTo>
                <a:lnTo>
                  <a:pt x="1853183" y="42671"/>
                </a:lnTo>
                <a:lnTo>
                  <a:pt x="1831847" y="24383"/>
                </a:lnTo>
                <a:lnTo>
                  <a:pt x="1819655" y="15239"/>
                </a:lnTo>
                <a:lnTo>
                  <a:pt x="1807463" y="9143"/>
                </a:lnTo>
                <a:lnTo>
                  <a:pt x="1792223" y="6095"/>
                </a:lnTo>
                <a:lnTo>
                  <a:pt x="1784602" y="3047"/>
                </a:lnTo>
                <a:lnTo>
                  <a:pt x="1764792" y="3047"/>
                </a:lnTo>
                <a:lnTo>
                  <a:pt x="1783080" y="6095"/>
                </a:lnTo>
                <a:lnTo>
                  <a:pt x="1801368" y="12191"/>
                </a:lnTo>
                <a:lnTo>
                  <a:pt x="1807464" y="15239"/>
                </a:lnTo>
                <a:lnTo>
                  <a:pt x="1816608" y="18287"/>
                </a:lnTo>
                <a:lnTo>
                  <a:pt x="1819656" y="21335"/>
                </a:lnTo>
                <a:lnTo>
                  <a:pt x="1831848" y="27431"/>
                </a:lnTo>
                <a:lnTo>
                  <a:pt x="1844040" y="39623"/>
                </a:lnTo>
                <a:lnTo>
                  <a:pt x="1850136" y="42671"/>
                </a:lnTo>
                <a:lnTo>
                  <a:pt x="1853184" y="45719"/>
                </a:lnTo>
                <a:lnTo>
                  <a:pt x="1853184" y="51815"/>
                </a:lnTo>
                <a:lnTo>
                  <a:pt x="1856232" y="51815"/>
                </a:lnTo>
                <a:lnTo>
                  <a:pt x="1868424" y="64007"/>
                </a:lnTo>
                <a:lnTo>
                  <a:pt x="1868424" y="70103"/>
                </a:lnTo>
                <a:lnTo>
                  <a:pt x="1871472" y="70103"/>
                </a:lnTo>
                <a:lnTo>
                  <a:pt x="1874520" y="73151"/>
                </a:lnTo>
                <a:lnTo>
                  <a:pt x="1874520" y="79247"/>
                </a:lnTo>
                <a:lnTo>
                  <a:pt x="1877568" y="79247"/>
                </a:lnTo>
                <a:lnTo>
                  <a:pt x="1877568" y="85343"/>
                </a:lnTo>
                <a:lnTo>
                  <a:pt x="1880616" y="85343"/>
                </a:lnTo>
                <a:lnTo>
                  <a:pt x="1880616" y="91439"/>
                </a:lnTo>
                <a:lnTo>
                  <a:pt x="1883664" y="91439"/>
                </a:lnTo>
                <a:lnTo>
                  <a:pt x="1883664" y="100583"/>
                </a:lnTo>
                <a:lnTo>
                  <a:pt x="1886712" y="100583"/>
                </a:lnTo>
                <a:lnTo>
                  <a:pt x="1886712" y="109727"/>
                </a:lnTo>
                <a:lnTo>
                  <a:pt x="1889760" y="109727"/>
                </a:lnTo>
                <a:lnTo>
                  <a:pt x="1889760" y="124967"/>
                </a:lnTo>
                <a:lnTo>
                  <a:pt x="1892808" y="124967"/>
                </a:lnTo>
                <a:lnTo>
                  <a:pt x="1892808" y="771143"/>
                </a:lnTo>
                <a:lnTo>
                  <a:pt x="1895855" y="758951"/>
                </a:lnTo>
                <a:close/>
              </a:path>
              <a:path w="1899284" h="871854">
                <a:moveTo>
                  <a:pt x="1892808" y="771143"/>
                </a:moveTo>
                <a:lnTo>
                  <a:pt x="1892808" y="124967"/>
                </a:lnTo>
                <a:lnTo>
                  <a:pt x="1889760" y="752855"/>
                </a:lnTo>
                <a:lnTo>
                  <a:pt x="1886711" y="765048"/>
                </a:lnTo>
                <a:lnTo>
                  <a:pt x="1880615" y="783335"/>
                </a:lnTo>
                <a:lnTo>
                  <a:pt x="1868424" y="807719"/>
                </a:lnTo>
                <a:lnTo>
                  <a:pt x="1862328" y="813815"/>
                </a:lnTo>
                <a:lnTo>
                  <a:pt x="1859280" y="819911"/>
                </a:lnTo>
                <a:lnTo>
                  <a:pt x="1840992" y="838199"/>
                </a:lnTo>
                <a:lnTo>
                  <a:pt x="1834896" y="841247"/>
                </a:lnTo>
                <a:lnTo>
                  <a:pt x="1828800" y="847343"/>
                </a:lnTo>
                <a:lnTo>
                  <a:pt x="1798320" y="862583"/>
                </a:lnTo>
                <a:lnTo>
                  <a:pt x="1789176" y="865631"/>
                </a:lnTo>
                <a:lnTo>
                  <a:pt x="1781105" y="867245"/>
                </a:lnTo>
                <a:lnTo>
                  <a:pt x="1792225" y="871727"/>
                </a:lnTo>
                <a:lnTo>
                  <a:pt x="1807464" y="865631"/>
                </a:lnTo>
                <a:lnTo>
                  <a:pt x="1819656" y="859535"/>
                </a:lnTo>
                <a:lnTo>
                  <a:pt x="1831848" y="850391"/>
                </a:lnTo>
                <a:lnTo>
                  <a:pt x="1853183" y="835151"/>
                </a:lnTo>
                <a:lnTo>
                  <a:pt x="1853183" y="832103"/>
                </a:lnTo>
                <a:lnTo>
                  <a:pt x="1856232" y="832103"/>
                </a:lnTo>
                <a:lnTo>
                  <a:pt x="1871472" y="810767"/>
                </a:lnTo>
                <a:lnTo>
                  <a:pt x="1880616" y="798575"/>
                </a:lnTo>
                <a:lnTo>
                  <a:pt x="1886712" y="786383"/>
                </a:lnTo>
                <a:lnTo>
                  <a:pt x="1892808" y="771143"/>
                </a:lnTo>
                <a:close/>
              </a:path>
              <a:path w="1899284" h="871854">
                <a:moveTo>
                  <a:pt x="1898903" y="728471"/>
                </a:moveTo>
                <a:lnTo>
                  <a:pt x="1898903" y="149351"/>
                </a:lnTo>
                <a:lnTo>
                  <a:pt x="1895855" y="134111"/>
                </a:lnTo>
                <a:lnTo>
                  <a:pt x="1895855" y="743711"/>
                </a:lnTo>
                <a:lnTo>
                  <a:pt x="1898903" y="728471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404103" y="2368298"/>
            <a:ext cx="1886711" cy="86867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398009" y="2365250"/>
            <a:ext cx="1899285" cy="878205"/>
          </a:xfrm>
          <a:custGeom>
            <a:avLst/>
            <a:gdLst/>
            <a:ahLst/>
            <a:cxnLst/>
            <a:rect l="l" t="t" r="r" b="b"/>
            <a:pathLst>
              <a:path w="1899284" h="878204">
                <a:moveTo>
                  <a:pt x="3047" y="743711"/>
                </a:moveTo>
                <a:lnTo>
                  <a:pt x="3047" y="134111"/>
                </a:lnTo>
                <a:lnTo>
                  <a:pt x="0" y="149351"/>
                </a:lnTo>
                <a:lnTo>
                  <a:pt x="0" y="728471"/>
                </a:lnTo>
                <a:lnTo>
                  <a:pt x="3047" y="743711"/>
                </a:lnTo>
                <a:close/>
              </a:path>
              <a:path w="1899284" h="878204">
                <a:moveTo>
                  <a:pt x="1895855" y="758951"/>
                </a:moveTo>
                <a:lnTo>
                  <a:pt x="1895855" y="118871"/>
                </a:lnTo>
                <a:lnTo>
                  <a:pt x="1892807" y="103631"/>
                </a:lnTo>
                <a:lnTo>
                  <a:pt x="1886711" y="88391"/>
                </a:lnTo>
                <a:lnTo>
                  <a:pt x="1880615" y="76199"/>
                </a:lnTo>
                <a:lnTo>
                  <a:pt x="1871471" y="64007"/>
                </a:lnTo>
                <a:lnTo>
                  <a:pt x="1856231" y="42671"/>
                </a:lnTo>
                <a:lnTo>
                  <a:pt x="1853183" y="42671"/>
                </a:lnTo>
                <a:lnTo>
                  <a:pt x="1831847" y="24383"/>
                </a:lnTo>
                <a:lnTo>
                  <a:pt x="1819655" y="15239"/>
                </a:lnTo>
                <a:lnTo>
                  <a:pt x="1807463" y="9143"/>
                </a:lnTo>
                <a:lnTo>
                  <a:pt x="1792223" y="6095"/>
                </a:lnTo>
                <a:lnTo>
                  <a:pt x="1776983" y="0"/>
                </a:lnTo>
                <a:lnTo>
                  <a:pt x="121919" y="0"/>
                </a:lnTo>
                <a:lnTo>
                  <a:pt x="106679" y="6095"/>
                </a:lnTo>
                <a:lnTo>
                  <a:pt x="91439" y="9143"/>
                </a:lnTo>
                <a:lnTo>
                  <a:pt x="45719" y="42671"/>
                </a:lnTo>
                <a:lnTo>
                  <a:pt x="18287" y="76199"/>
                </a:lnTo>
                <a:lnTo>
                  <a:pt x="9143" y="103631"/>
                </a:lnTo>
                <a:lnTo>
                  <a:pt x="3047" y="118871"/>
                </a:lnTo>
                <a:lnTo>
                  <a:pt x="3047" y="758951"/>
                </a:lnTo>
                <a:lnTo>
                  <a:pt x="9143" y="771143"/>
                </a:lnTo>
                <a:lnTo>
                  <a:pt x="12191" y="786383"/>
                </a:lnTo>
                <a:lnTo>
                  <a:pt x="12191" y="134111"/>
                </a:lnTo>
                <a:lnTo>
                  <a:pt x="21335" y="94487"/>
                </a:lnTo>
                <a:lnTo>
                  <a:pt x="36575" y="70103"/>
                </a:lnTo>
                <a:lnTo>
                  <a:pt x="51815" y="48767"/>
                </a:lnTo>
                <a:lnTo>
                  <a:pt x="73151" y="30479"/>
                </a:lnTo>
                <a:lnTo>
                  <a:pt x="73151" y="33527"/>
                </a:lnTo>
                <a:lnTo>
                  <a:pt x="85343" y="24383"/>
                </a:lnTo>
                <a:lnTo>
                  <a:pt x="97535" y="18287"/>
                </a:lnTo>
                <a:lnTo>
                  <a:pt x="121919" y="12191"/>
                </a:lnTo>
                <a:lnTo>
                  <a:pt x="137159" y="9143"/>
                </a:lnTo>
                <a:lnTo>
                  <a:pt x="1761743" y="9143"/>
                </a:lnTo>
                <a:lnTo>
                  <a:pt x="1776983" y="12191"/>
                </a:lnTo>
                <a:lnTo>
                  <a:pt x="1789175" y="15239"/>
                </a:lnTo>
                <a:lnTo>
                  <a:pt x="1804415" y="18287"/>
                </a:lnTo>
                <a:lnTo>
                  <a:pt x="1816607" y="24383"/>
                </a:lnTo>
                <a:lnTo>
                  <a:pt x="1825751" y="33527"/>
                </a:lnTo>
                <a:lnTo>
                  <a:pt x="1825751" y="30479"/>
                </a:lnTo>
                <a:lnTo>
                  <a:pt x="1847087" y="48767"/>
                </a:lnTo>
                <a:lnTo>
                  <a:pt x="1865375" y="70103"/>
                </a:lnTo>
                <a:lnTo>
                  <a:pt x="1883663" y="106679"/>
                </a:lnTo>
                <a:lnTo>
                  <a:pt x="1886711" y="118871"/>
                </a:lnTo>
                <a:lnTo>
                  <a:pt x="1886711" y="134111"/>
                </a:lnTo>
                <a:lnTo>
                  <a:pt x="1889759" y="149351"/>
                </a:lnTo>
                <a:lnTo>
                  <a:pt x="1889759" y="778763"/>
                </a:lnTo>
                <a:lnTo>
                  <a:pt x="1892807" y="771143"/>
                </a:lnTo>
                <a:lnTo>
                  <a:pt x="1895855" y="758951"/>
                </a:lnTo>
                <a:close/>
              </a:path>
              <a:path w="1899284" h="878204">
                <a:moveTo>
                  <a:pt x="36575" y="807719"/>
                </a:moveTo>
                <a:lnTo>
                  <a:pt x="27431" y="795527"/>
                </a:lnTo>
                <a:lnTo>
                  <a:pt x="21335" y="783335"/>
                </a:lnTo>
                <a:lnTo>
                  <a:pt x="18287" y="768095"/>
                </a:lnTo>
                <a:lnTo>
                  <a:pt x="15239" y="755903"/>
                </a:lnTo>
                <a:lnTo>
                  <a:pt x="12191" y="740663"/>
                </a:lnTo>
                <a:lnTo>
                  <a:pt x="12191" y="786383"/>
                </a:lnTo>
                <a:lnTo>
                  <a:pt x="18287" y="798575"/>
                </a:lnTo>
                <a:lnTo>
                  <a:pt x="27431" y="810767"/>
                </a:lnTo>
                <a:lnTo>
                  <a:pt x="33527" y="817879"/>
                </a:lnTo>
                <a:lnTo>
                  <a:pt x="33527" y="804671"/>
                </a:lnTo>
                <a:lnTo>
                  <a:pt x="36575" y="807719"/>
                </a:lnTo>
                <a:close/>
              </a:path>
              <a:path w="1899284" h="878204">
                <a:moveTo>
                  <a:pt x="1889759" y="778763"/>
                </a:moveTo>
                <a:lnTo>
                  <a:pt x="1889759" y="728471"/>
                </a:lnTo>
                <a:lnTo>
                  <a:pt x="1886711" y="743711"/>
                </a:lnTo>
                <a:lnTo>
                  <a:pt x="1886711" y="755903"/>
                </a:lnTo>
                <a:lnTo>
                  <a:pt x="1880615" y="771143"/>
                </a:lnTo>
                <a:lnTo>
                  <a:pt x="1865375" y="807719"/>
                </a:lnTo>
                <a:lnTo>
                  <a:pt x="1825751" y="844295"/>
                </a:lnTo>
                <a:lnTo>
                  <a:pt x="1789175" y="862583"/>
                </a:lnTo>
                <a:lnTo>
                  <a:pt x="1776983" y="865631"/>
                </a:lnTo>
                <a:lnTo>
                  <a:pt x="1761743" y="865631"/>
                </a:lnTo>
                <a:lnTo>
                  <a:pt x="1749551" y="868679"/>
                </a:lnTo>
                <a:lnTo>
                  <a:pt x="152399" y="868679"/>
                </a:lnTo>
                <a:lnTo>
                  <a:pt x="137159" y="865631"/>
                </a:lnTo>
                <a:lnTo>
                  <a:pt x="121919" y="865631"/>
                </a:lnTo>
                <a:lnTo>
                  <a:pt x="109727" y="862583"/>
                </a:lnTo>
                <a:lnTo>
                  <a:pt x="73151" y="844295"/>
                </a:lnTo>
                <a:lnTo>
                  <a:pt x="51815" y="826007"/>
                </a:lnTo>
                <a:lnTo>
                  <a:pt x="33527" y="804671"/>
                </a:lnTo>
                <a:lnTo>
                  <a:pt x="33527" y="817879"/>
                </a:lnTo>
                <a:lnTo>
                  <a:pt x="45719" y="832103"/>
                </a:lnTo>
                <a:lnTo>
                  <a:pt x="45719" y="835151"/>
                </a:lnTo>
                <a:lnTo>
                  <a:pt x="67055" y="850391"/>
                </a:lnTo>
                <a:lnTo>
                  <a:pt x="67055" y="853439"/>
                </a:lnTo>
                <a:lnTo>
                  <a:pt x="91439" y="865631"/>
                </a:lnTo>
                <a:lnTo>
                  <a:pt x="106679" y="871727"/>
                </a:lnTo>
                <a:lnTo>
                  <a:pt x="137159" y="877823"/>
                </a:lnTo>
                <a:lnTo>
                  <a:pt x="1764791" y="877823"/>
                </a:lnTo>
                <a:lnTo>
                  <a:pt x="1807463" y="865631"/>
                </a:lnTo>
                <a:lnTo>
                  <a:pt x="1831847" y="850391"/>
                </a:lnTo>
                <a:lnTo>
                  <a:pt x="1853183" y="835151"/>
                </a:lnTo>
                <a:lnTo>
                  <a:pt x="1853183" y="832103"/>
                </a:lnTo>
                <a:lnTo>
                  <a:pt x="1856231" y="832103"/>
                </a:lnTo>
                <a:lnTo>
                  <a:pt x="1871471" y="810767"/>
                </a:lnTo>
                <a:lnTo>
                  <a:pt x="1880615" y="798575"/>
                </a:lnTo>
                <a:lnTo>
                  <a:pt x="1886711" y="786383"/>
                </a:lnTo>
                <a:lnTo>
                  <a:pt x="1889759" y="778763"/>
                </a:lnTo>
                <a:close/>
              </a:path>
              <a:path w="1899284" h="878204">
                <a:moveTo>
                  <a:pt x="1898903" y="728471"/>
                </a:moveTo>
                <a:lnTo>
                  <a:pt x="1898903" y="149351"/>
                </a:lnTo>
                <a:lnTo>
                  <a:pt x="1895855" y="134111"/>
                </a:lnTo>
                <a:lnTo>
                  <a:pt x="1895855" y="743711"/>
                </a:lnTo>
                <a:lnTo>
                  <a:pt x="1898903" y="728471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5257800" y="2447269"/>
            <a:ext cx="1905330" cy="6592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295241" algn="ctr">
              <a:lnSpc>
                <a:spcPct val="102200"/>
              </a:lnSpc>
            </a:pPr>
            <a:r>
              <a:rPr lang="uk-UA" sz="1400" b="1" spc="10" dirty="0" smtClean="0">
                <a:solidFill>
                  <a:srgbClr val="FFFFFF"/>
                </a:solidFill>
                <a:latin typeface="Calibri"/>
                <a:cs typeface="Calibri"/>
              </a:rPr>
              <a:t>Приймаюча</a:t>
            </a:r>
          </a:p>
          <a:p>
            <a:pPr marL="12699" marR="5080" indent="295241" algn="ctr">
              <a:lnSpc>
                <a:spcPct val="102200"/>
              </a:lnSpc>
            </a:pPr>
            <a:r>
              <a:rPr lang="uk-UA" sz="1400" b="1" spc="10" dirty="0" smtClean="0">
                <a:solidFill>
                  <a:srgbClr val="FFFFFF"/>
                </a:solidFill>
                <a:latin typeface="Calibri"/>
                <a:cs typeface="Calibri"/>
              </a:rPr>
              <a:t>Сторона</a:t>
            </a:r>
          </a:p>
          <a:p>
            <a:pPr marL="12699" marR="5080" indent="295241" algn="ctr">
              <a:lnSpc>
                <a:spcPct val="102200"/>
              </a:lnSpc>
            </a:pPr>
            <a:r>
              <a:rPr lang="uk-UA" sz="1400" b="1" spc="10" dirty="0" smtClean="0">
                <a:solidFill>
                  <a:srgbClr val="FFFFFF"/>
                </a:solidFill>
                <a:latin typeface="Calibri"/>
                <a:cs typeface="Calibri"/>
              </a:rPr>
              <a:t>укладає угоду з ЄС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9366503" y="2395728"/>
            <a:ext cx="57911" cy="97535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595617" y="3206497"/>
            <a:ext cx="79247" cy="3047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9287256" y="3108962"/>
            <a:ext cx="137159" cy="128015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531607" y="2362200"/>
            <a:ext cx="1896110" cy="875030"/>
          </a:xfrm>
          <a:custGeom>
            <a:avLst/>
            <a:gdLst/>
            <a:ahLst/>
            <a:cxnLst/>
            <a:rect l="l" t="t" r="r" b="b"/>
            <a:pathLst>
              <a:path w="1896109" h="875029">
                <a:moveTo>
                  <a:pt x="1776982" y="3047"/>
                </a:moveTo>
                <a:lnTo>
                  <a:pt x="1761743" y="0"/>
                </a:lnTo>
                <a:lnTo>
                  <a:pt x="134111" y="0"/>
                </a:lnTo>
                <a:lnTo>
                  <a:pt x="118871" y="3047"/>
                </a:lnTo>
                <a:lnTo>
                  <a:pt x="106679" y="6095"/>
                </a:lnTo>
                <a:lnTo>
                  <a:pt x="91439" y="12191"/>
                </a:lnTo>
                <a:lnTo>
                  <a:pt x="67055" y="24383"/>
                </a:lnTo>
                <a:lnTo>
                  <a:pt x="45719" y="42671"/>
                </a:lnTo>
                <a:lnTo>
                  <a:pt x="42671" y="42671"/>
                </a:lnTo>
                <a:lnTo>
                  <a:pt x="27431" y="64007"/>
                </a:lnTo>
                <a:lnTo>
                  <a:pt x="24383" y="67055"/>
                </a:lnTo>
                <a:lnTo>
                  <a:pt x="6095" y="103631"/>
                </a:lnTo>
                <a:lnTo>
                  <a:pt x="0" y="134111"/>
                </a:lnTo>
                <a:lnTo>
                  <a:pt x="0" y="149351"/>
                </a:lnTo>
                <a:lnTo>
                  <a:pt x="6096" y="151840"/>
                </a:lnTo>
                <a:lnTo>
                  <a:pt x="6096" y="124967"/>
                </a:lnTo>
                <a:lnTo>
                  <a:pt x="9144" y="109727"/>
                </a:lnTo>
                <a:lnTo>
                  <a:pt x="15240" y="91439"/>
                </a:lnTo>
                <a:lnTo>
                  <a:pt x="21336" y="79247"/>
                </a:lnTo>
                <a:lnTo>
                  <a:pt x="24384" y="76199"/>
                </a:lnTo>
                <a:lnTo>
                  <a:pt x="27432" y="70103"/>
                </a:lnTo>
                <a:lnTo>
                  <a:pt x="30480" y="67055"/>
                </a:lnTo>
                <a:lnTo>
                  <a:pt x="33528" y="60959"/>
                </a:lnTo>
                <a:lnTo>
                  <a:pt x="60960" y="33527"/>
                </a:lnTo>
                <a:lnTo>
                  <a:pt x="67056" y="30479"/>
                </a:lnTo>
                <a:lnTo>
                  <a:pt x="73152" y="24383"/>
                </a:lnTo>
                <a:lnTo>
                  <a:pt x="91440" y="15239"/>
                </a:lnTo>
                <a:lnTo>
                  <a:pt x="100584" y="12191"/>
                </a:lnTo>
                <a:lnTo>
                  <a:pt x="106680" y="9143"/>
                </a:lnTo>
                <a:lnTo>
                  <a:pt x="118872" y="6095"/>
                </a:lnTo>
                <a:lnTo>
                  <a:pt x="146304" y="3047"/>
                </a:lnTo>
                <a:lnTo>
                  <a:pt x="1776982" y="3047"/>
                </a:lnTo>
                <a:close/>
              </a:path>
              <a:path w="1896109" h="875029">
                <a:moveTo>
                  <a:pt x="1766267" y="870400"/>
                </a:moveTo>
                <a:lnTo>
                  <a:pt x="6096" y="151840"/>
                </a:lnTo>
                <a:lnTo>
                  <a:pt x="6096" y="752855"/>
                </a:lnTo>
                <a:lnTo>
                  <a:pt x="9144" y="752855"/>
                </a:lnTo>
                <a:lnTo>
                  <a:pt x="9144" y="768095"/>
                </a:lnTo>
                <a:lnTo>
                  <a:pt x="12192" y="768095"/>
                </a:lnTo>
                <a:lnTo>
                  <a:pt x="12192" y="777239"/>
                </a:lnTo>
                <a:lnTo>
                  <a:pt x="15240" y="777239"/>
                </a:lnTo>
                <a:lnTo>
                  <a:pt x="15240" y="786383"/>
                </a:lnTo>
                <a:lnTo>
                  <a:pt x="18288" y="786383"/>
                </a:lnTo>
                <a:lnTo>
                  <a:pt x="18288" y="792479"/>
                </a:lnTo>
                <a:lnTo>
                  <a:pt x="21336" y="792479"/>
                </a:lnTo>
                <a:lnTo>
                  <a:pt x="21336" y="798575"/>
                </a:lnTo>
                <a:lnTo>
                  <a:pt x="24384" y="798575"/>
                </a:lnTo>
                <a:lnTo>
                  <a:pt x="27432" y="801623"/>
                </a:lnTo>
                <a:lnTo>
                  <a:pt x="27432" y="807719"/>
                </a:lnTo>
                <a:lnTo>
                  <a:pt x="30480" y="807719"/>
                </a:lnTo>
                <a:lnTo>
                  <a:pt x="33528" y="810767"/>
                </a:lnTo>
                <a:lnTo>
                  <a:pt x="33528" y="816863"/>
                </a:lnTo>
                <a:lnTo>
                  <a:pt x="36576" y="816863"/>
                </a:lnTo>
                <a:lnTo>
                  <a:pt x="60960" y="841247"/>
                </a:lnTo>
                <a:lnTo>
                  <a:pt x="67056" y="844295"/>
                </a:lnTo>
                <a:lnTo>
                  <a:pt x="73152" y="850391"/>
                </a:lnTo>
                <a:lnTo>
                  <a:pt x="118872" y="868679"/>
                </a:lnTo>
                <a:lnTo>
                  <a:pt x="1755648" y="874775"/>
                </a:lnTo>
                <a:lnTo>
                  <a:pt x="1755648" y="871727"/>
                </a:lnTo>
                <a:lnTo>
                  <a:pt x="1766267" y="870400"/>
                </a:lnTo>
                <a:close/>
              </a:path>
              <a:path w="1896109" h="875029">
                <a:moveTo>
                  <a:pt x="1895855" y="758951"/>
                </a:moveTo>
                <a:lnTo>
                  <a:pt x="1895855" y="118871"/>
                </a:lnTo>
                <a:lnTo>
                  <a:pt x="1889759" y="103631"/>
                </a:lnTo>
                <a:lnTo>
                  <a:pt x="1886711" y="91439"/>
                </a:lnTo>
                <a:lnTo>
                  <a:pt x="1880615" y="76199"/>
                </a:lnTo>
                <a:lnTo>
                  <a:pt x="1871471" y="67055"/>
                </a:lnTo>
                <a:lnTo>
                  <a:pt x="1871471" y="64007"/>
                </a:lnTo>
                <a:lnTo>
                  <a:pt x="1853183" y="42671"/>
                </a:lnTo>
                <a:lnTo>
                  <a:pt x="1831847" y="24383"/>
                </a:lnTo>
                <a:lnTo>
                  <a:pt x="1819655" y="18287"/>
                </a:lnTo>
                <a:lnTo>
                  <a:pt x="1804415" y="12191"/>
                </a:lnTo>
                <a:lnTo>
                  <a:pt x="1792223" y="6095"/>
                </a:lnTo>
                <a:lnTo>
                  <a:pt x="1776984" y="3048"/>
                </a:lnTo>
                <a:lnTo>
                  <a:pt x="1752600" y="3047"/>
                </a:lnTo>
                <a:lnTo>
                  <a:pt x="1776984" y="6095"/>
                </a:lnTo>
                <a:lnTo>
                  <a:pt x="1789176" y="9143"/>
                </a:lnTo>
                <a:lnTo>
                  <a:pt x="1807464" y="15239"/>
                </a:lnTo>
                <a:lnTo>
                  <a:pt x="1819656" y="21335"/>
                </a:lnTo>
                <a:lnTo>
                  <a:pt x="1822704" y="24383"/>
                </a:lnTo>
                <a:lnTo>
                  <a:pt x="1828800" y="27431"/>
                </a:lnTo>
                <a:lnTo>
                  <a:pt x="1834896" y="33527"/>
                </a:lnTo>
                <a:lnTo>
                  <a:pt x="1840992" y="36575"/>
                </a:lnTo>
                <a:lnTo>
                  <a:pt x="1859280" y="54863"/>
                </a:lnTo>
                <a:lnTo>
                  <a:pt x="1859280" y="60959"/>
                </a:lnTo>
                <a:lnTo>
                  <a:pt x="1862328" y="60959"/>
                </a:lnTo>
                <a:lnTo>
                  <a:pt x="1868424" y="67055"/>
                </a:lnTo>
                <a:lnTo>
                  <a:pt x="1868424" y="73151"/>
                </a:lnTo>
                <a:lnTo>
                  <a:pt x="1871472" y="73151"/>
                </a:lnTo>
                <a:lnTo>
                  <a:pt x="1874520" y="76199"/>
                </a:lnTo>
                <a:lnTo>
                  <a:pt x="1874520" y="82295"/>
                </a:lnTo>
                <a:lnTo>
                  <a:pt x="1877568" y="82295"/>
                </a:lnTo>
                <a:lnTo>
                  <a:pt x="1877568" y="88391"/>
                </a:lnTo>
                <a:lnTo>
                  <a:pt x="1880616" y="88391"/>
                </a:lnTo>
                <a:lnTo>
                  <a:pt x="1880616" y="94487"/>
                </a:lnTo>
                <a:lnTo>
                  <a:pt x="1883664" y="94487"/>
                </a:lnTo>
                <a:lnTo>
                  <a:pt x="1883664" y="103631"/>
                </a:lnTo>
                <a:lnTo>
                  <a:pt x="1886712" y="103631"/>
                </a:lnTo>
                <a:lnTo>
                  <a:pt x="1886712" y="112775"/>
                </a:lnTo>
                <a:lnTo>
                  <a:pt x="1889760" y="112775"/>
                </a:lnTo>
                <a:lnTo>
                  <a:pt x="1889760" y="131063"/>
                </a:lnTo>
                <a:lnTo>
                  <a:pt x="1892808" y="131063"/>
                </a:lnTo>
                <a:lnTo>
                  <a:pt x="1892808" y="766570"/>
                </a:lnTo>
                <a:lnTo>
                  <a:pt x="1895855" y="758951"/>
                </a:lnTo>
                <a:close/>
              </a:path>
              <a:path w="1896109" h="875029">
                <a:moveTo>
                  <a:pt x="1892808" y="766570"/>
                </a:moveTo>
                <a:lnTo>
                  <a:pt x="1892808" y="131063"/>
                </a:lnTo>
                <a:lnTo>
                  <a:pt x="1889759" y="746763"/>
                </a:lnTo>
                <a:lnTo>
                  <a:pt x="1886711" y="765049"/>
                </a:lnTo>
                <a:lnTo>
                  <a:pt x="1880615" y="783337"/>
                </a:lnTo>
                <a:lnTo>
                  <a:pt x="1868424" y="807719"/>
                </a:lnTo>
                <a:lnTo>
                  <a:pt x="1859280" y="816863"/>
                </a:lnTo>
                <a:lnTo>
                  <a:pt x="1856232" y="822959"/>
                </a:lnTo>
                <a:lnTo>
                  <a:pt x="1840992" y="838199"/>
                </a:lnTo>
                <a:lnTo>
                  <a:pt x="1834896" y="841247"/>
                </a:lnTo>
                <a:lnTo>
                  <a:pt x="1828800" y="847343"/>
                </a:lnTo>
                <a:lnTo>
                  <a:pt x="1822704" y="850391"/>
                </a:lnTo>
                <a:lnTo>
                  <a:pt x="1819655" y="853440"/>
                </a:lnTo>
                <a:lnTo>
                  <a:pt x="1807463" y="859535"/>
                </a:lnTo>
                <a:lnTo>
                  <a:pt x="1780032" y="868679"/>
                </a:lnTo>
                <a:lnTo>
                  <a:pt x="1766267" y="870400"/>
                </a:lnTo>
                <a:lnTo>
                  <a:pt x="1776984" y="874775"/>
                </a:lnTo>
                <a:lnTo>
                  <a:pt x="1831847" y="853439"/>
                </a:lnTo>
                <a:lnTo>
                  <a:pt x="1880616" y="798574"/>
                </a:lnTo>
                <a:lnTo>
                  <a:pt x="1889760" y="774190"/>
                </a:lnTo>
                <a:lnTo>
                  <a:pt x="1892808" y="766570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537704" y="2365249"/>
            <a:ext cx="1886711" cy="871727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531607" y="2362201"/>
            <a:ext cx="1896110" cy="878205"/>
          </a:xfrm>
          <a:custGeom>
            <a:avLst/>
            <a:gdLst/>
            <a:ahLst/>
            <a:cxnLst/>
            <a:rect l="l" t="t" r="r" b="b"/>
            <a:pathLst>
              <a:path w="1896109" h="878204">
                <a:moveTo>
                  <a:pt x="1895855" y="758951"/>
                </a:moveTo>
                <a:lnTo>
                  <a:pt x="1895855" y="118871"/>
                </a:lnTo>
                <a:lnTo>
                  <a:pt x="1889759" y="103631"/>
                </a:lnTo>
                <a:lnTo>
                  <a:pt x="1886711" y="91439"/>
                </a:lnTo>
                <a:lnTo>
                  <a:pt x="1880615" y="76199"/>
                </a:lnTo>
                <a:lnTo>
                  <a:pt x="1871471" y="67055"/>
                </a:lnTo>
                <a:lnTo>
                  <a:pt x="1871471" y="64007"/>
                </a:lnTo>
                <a:lnTo>
                  <a:pt x="1853183" y="42671"/>
                </a:lnTo>
                <a:lnTo>
                  <a:pt x="1831847" y="24383"/>
                </a:lnTo>
                <a:lnTo>
                  <a:pt x="1819655" y="18287"/>
                </a:lnTo>
                <a:lnTo>
                  <a:pt x="1804415" y="12191"/>
                </a:lnTo>
                <a:lnTo>
                  <a:pt x="1792223" y="6095"/>
                </a:lnTo>
                <a:lnTo>
                  <a:pt x="1761743" y="0"/>
                </a:lnTo>
                <a:lnTo>
                  <a:pt x="134111" y="0"/>
                </a:lnTo>
                <a:lnTo>
                  <a:pt x="118871" y="3047"/>
                </a:lnTo>
                <a:lnTo>
                  <a:pt x="106679" y="6095"/>
                </a:lnTo>
                <a:lnTo>
                  <a:pt x="91439" y="12191"/>
                </a:lnTo>
                <a:lnTo>
                  <a:pt x="67055" y="24383"/>
                </a:lnTo>
                <a:lnTo>
                  <a:pt x="45719" y="42671"/>
                </a:lnTo>
                <a:lnTo>
                  <a:pt x="42671" y="42671"/>
                </a:lnTo>
                <a:lnTo>
                  <a:pt x="27431" y="64007"/>
                </a:lnTo>
                <a:lnTo>
                  <a:pt x="24383" y="67055"/>
                </a:lnTo>
                <a:lnTo>
                  <a:pt x="6095" y="103631"/>
                </a:lnTo>
                <a:lnTo>
                  <a:pt x="0" y="134111"/>
                </a:lnTo>
                <a:lnTo>
                  <a:pt x="0" y="743711"/>
                </a:lnTo>
                <a:lnTo>
                  <a:pt x="6095" y="774191"/>
                </a:lnTo>
                <a:lnTo>
                  <a:pt x="9143" y="780287"/>
                </a:lnTo>
                <a:lnTo>
                  <a:pt x="9143" y="149351"/>
                </a:lnTo>
                <a:lnTo>
                  <a:pt x="12191" y="134111"/>
                </a:lnTo>
                <a:lnTo>
                  <a:pt x="12191" y="121919"/>
                </a:lnTo>
                <a:lnTo>
                  <a:pt x="15239" y="106679"/>
                </a:lnTo>
                <a:lnTo>
                  <a:pt x="33527" y="70103"/>
                </a:lnTo>
                <a:lnTo>
                  <a:pt x="51815" y="48767"/>
                </a:lnTo>
                <a:lnTo>
                  <a:pt x="51815" y="51815"/>
                </a:lnTo>
                <a:lnTo>
                  <a:pt x="73151" y="33527"/>
                </a:lnTo>
                <a:lnTo>
                  <a:pt x="109727" y="15239"/>
                </a:lnTo>
                <a:lnTo>
                  <a:pt x="1761743" y="9143"/>
                </a:lnTo>
                <a:lnTo>
                  <a:pt x="1776983" y="12191"/>
                </a:lnTo>
                <a:lnTo>
                  <a:pt x="1789175" y="15239"/>
                </a:lnTo>
                <a:lnTo>
                  <a:pt x="1825751" y="33527"/>
                </a:lnTo>
                <a:lnTo>
                  <a:pt x="1847087" y="51815"/>
                </a:lnTo>
                <a:lnTo>
                  <a:pt x="1847087" y="48767"/>
                </a:lnTo>
                <a:lnTo>
                  <a:pt x="1865375" y="70103"/>
                </a:lnTo>
                <a:lnTo>
                  <a:pt x="1865375" y="74167"/>
                </a:lnTo>
                <a:lnTo>
                  <a:pt x="1871471" y="82295"/>
                </a:lnTo>
                <a:lnTo>
                  <a:pt x="1877567" y="94487"/>
                </a:lnTo>
                <a:lnTo>
                  <a:pt x="1880615" y="106679"/>
                </a:lnTo>
                <a:lnTo>
                  <a:pt x="1883663" y="121919"/>
                </a:lnTo>
                <a:lnTo>
                  <a:pt x="1886711" y="134111"/>
                </a:lnTo>
                <a:lnTo>
                  <a:pt x="1886711" y="786383"/>
                </a:lnTo>
                <a:lnTo>
                  <a:pt x="1889759" y="774191"/>
                </a:lnTo>
                <a:lnTo>
                  <a:pt x="1895855" y="758951"/>
                </a:lnTo>
                <a:close/>
              </a:path>
              <a:path w="1896109" h="878204">
                <a:moveTo>
                  <a:pt x="1886711" y="786383"/>
                </a:moveTo>
                <a:lnTo>
                  <a:pt x="1886711" y="743711"/>
                </a:lnTo>
                <a:lnTo>
                  <a:pt x="1883663" y="755903"/>
                </a:lnTo>
                <a:lnTo>
                  <a:pt x="1880615" y="771143"/>
                </a:lnTo>
                <a:lnTo>
                  <a:pt x="1877567" y="783335"/>
                </a:lnTo>
                <a:lnTo>
                  <a:pt x="1871471" y="795527"/>
                </a:lnTo>
                <a:lnTo>
                  <a:pt x="1862327" y="807719"/>
                </a:lnTo>
                <a:lnTo>
                  <a:pt x="1847087" y="829055"/>
                </a:lnTo>
                <a:lnTo>
                  <a:pt x="1847087" y="826007"/>
                </a:lnTo>
                <a:lnTo>
                  <a:pt x="1825751" y="844295"/>
                </a:lnTo>
                <a:lnTo>
                  <a:pt x="1789175" y="862583"/>
                </a:lnTo>
                <a:lnTo>
                  <a:pt x="1776983" y="865631"/>
                </a:lnTo>
                <a:lnTo>
                  <a:pt x="1761743" y="868679"/>
                </a:lnTo>
                <a:lnTo>
                  <a:pt x="134111" y="868679"/>
                </a:lnTo>
                <a:lnTo>
                  <a:pt x="94487" y="856487"/>
                </a:lnTo>
                <a:lnTo>
                  <a:pt x="51815" y="826007"/>
                </a:lnTo>
                <a:lnTo>
                  <a:pt x="51815" y="829055"/>
                </a:lnTo>
                <a:lnTo>
                  <a:pt x="33527" y="807719"/>
                </a:lnTo>
                <a:lnTo>
                  <a:pt x="15239" y="771143"/>
                </a:lnTo>
                <a:lnTo>
                  <a:pt x="12191" y="755903"/>
                </a:lnTo>
                <a:lnTo>
                  <a:pt x="12191" y="743711"/>
                </a:lnTo>
                <a:lnTo>
                  <a:pt x="9143" y="728471"/>
                </a:lnTo>
                <a:lnTo>
                  <a:pt x="9143" y="780287"/>
                </a:lnTo>
                <a:lnTo>
                  <a:pt x="12191" y="786383"/>
                </a:lnTo>
                <a:lnTo>
                  <a:pt x="18287" y="801623"/>
                </a:lnTo>
                <a:lnTo>
                  <a:pt x="27431" y="813815"/>
                </a:lnTo>
                <a:lnTo>
                  <a:pt x="42671" y="835151"/>
                </a:lnTo>
                <a:lnTo>
                  <a:pt x="45719" y="835151"/>
                </a:lnTo>
                <a:lnTo>
                  <a:pt x="91439" y="865631"/>
                </a:lnTo>
                <a:lnTo>
                  <a:pt x="134111" y="877823"/>
                </a:lnTo>
                <a:lnTo>
                  <a:pt x="1764791" y="877823"/>
                </a:lnTo>
                <a:lnTo>
                  <a:pt x="1776983" y="874775"/>
                </a:lnTo>
                <a:lnTo>
                  <a:pt x="1792223" y="871727"/>
                </a:lnTo>
                <a:lnTo>
                  <a:pt x="1807463" y="865631"/>
                </a:lnTo>
                <a:lnTo>
                  <a:pt x="1831847" y="853439"/>
                </a:lnTo>
                <a:lnTo>
                  <a:pt x="1853183" y="835151"/>
                </a:lnTo>
                <a:lnTo>
                  <a:pt x="1880615" y="798575"/>
                </a:lnTo>
                <a:lnTo>
                  <a:pt x="1886711" y="786383"/>
                </a:lnTo>
                <a:close/>
              </a:path>
              <a:path w="1896109" h="878204">
                <a:moveTo>
                  <a:pt x="1865375" y="74167"/>
                </a:moveTo>
                <a:lnTo>
                  <a:pt x="1865375" y="70103"/>
                </a:lnTo>
                <a:lnTo>
                  <a:pt x="1862327" y="70103"/>
                </a:lnTo>
                <a:lnTo>
                  <a:pt x="1865375" y="74167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7719750" y="2473594"/>
            <a:ext cx="1484877" cy="6592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5557" marR="5080" indent="-143493" algn="ctr">
              <a:lnSpc>
                <a:spcPct val="102200"/>
              </a:lnSpc>
            </a:pPr>
            <a:r>
              <a:rPr lang="uk-UA" sz="1400" b="1" spc="10" dirty="0" smtClean="0">
                <a:solidFill>
                  <a:srgbClr val="FFFFFF"/>
                </a:solidFill>
                <a:latin typeface="Calibri"/>
                <a:cs typeface="Calibri"/>
              </a:rPr>
              <a:t>   Приймаюча сторона наймає дослідника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5007864" y="2743201"/>
            <a:ext cx="396240" cy="119380"/>
          </a:xfrm>
          <a:custGeom>
            <a:avLst/>
            <a:gdLst/>
            <a:ahLst/>
            <a:cxnLst/>
            <a:rect l="l" t="t" r="r" b="b"/>
            <a:pathLst>
              <a:path w="396239" h="119379">
                <a:moveTo>
                  <a:pt x="344931" y="59435"/>
                </a:moveTo>
                <a:lnTo>
                  <a:pt x="322071" y="45719"/>
                </a:lnTo>
                <a:lnTo>
                  <a:pt x="0" y="45719"/>
                </a:lnTo>
                <a:lnTo>
                  <a:pt x="0" y="70103"/>
                </a:lnTo>
                <a:lnTo>
                  <a:pt x="322742" y="72749"/>
                </a:lnTo>
                <a:lnTo>
                  <a:pt x="344931" y="59435"/>
                </a:lnTo>
                <a:close/>
              </a:path>
              <a:path w="396239" h="119379">
                <a:moveTo>
                  <a:pt x="370572" y="45719"/>
                </a:moveTo>
                <a:lnTo>
                  <a:pt x="298703" y="3047"/>
                </a:lnTo>
                <a:lnTo>
                  <a:pt x="292607" y="0"/>
                </a:lnTo>
                <a:lnTo>
                  <a:pt x="286511" y="3047"/>
                </a:lnTo>
                <a:lnTo>
                  <a:pt x="283463" y="9143"/>
                </a:lnTo>
                <a:lnTo>
                  <a:pt x="277367" y="15239"/>
                </a:lnTo>
                <a:lnTo>
                  <a:pt x="280415" y="21335"/>
                </a:lnTo>
                <a:lnTo>
                  <a:pt x="286511" y="24383"/>
                </a:lnTo>
                <a:lnTo>
                  <a:pt x="322071" y="45719"/>
                </a:lnTo>
                <a:lnTo>
                  <a:pt x="370572" y="45719"/>
                </a:lnTo>
                <a:close/>
              </a:path>
              <a:path w="396239" h="119379">
                <a:moveTo>
                  <a:pt x="371855" y="74675"/>
                </a:moveTo>
                <a:lnTo>
                  <a:pt x="371855" y="73151"/>
                </a:lnTo>
                <a:lnTo>
                  <a:pt x="322742" y="72749"/>
                </a:lnTo>
                <a:lnTo>
                  <a:pt x="286511" y="94487"/>
                </a:lnTo>
                <a:lnTo>
                  <a:pt x="280415" y="97535"/>
                </a:lnTo>
                <a:lnTo>
                  <a:pt x="277367" y="103631"/>
                </a:lnTo>
                <a:lnTo>
                  <a:pt x="280415" y="109727"/>
                </a:lnTo>
                <a:lnTo>
                  <a:pt x="286511" y="115823"/>
                </a:lnTo>
                <a:lnTo>
                  <a:pt x="292607" y="118871"/>
                </a:lnTo>
                <a:lnTo>
                  <a:pt x="298703" y="115823"/>
                </a:lnTo>
                <a:lnTo>
                  <a:pt x="371855" y="74675"/>
                </a:lnTo>
                <a:close/>
              </a:path>
              <a:path w="396239" h="119379">
                <a:moveTo>
                  <a:pt x="396239" y="60959"/>
                </a:moveTo>
                <a:lnTo>
                  <a:pt x="370572" y="45719"/>
                </a:lnTo>
                <a:lnTo>
                  <a:pt x="322071" y="45719"/>
                </a:lnTo>
                <a:lnTo>
                  <a:pt x="344931" y="59435"/>
                </a:lnTo>
                <a:lnTo>
                  <a:pt x="362711" y="48767"/>
                </a:lnTo>
                <a:lnTo>
                  <a:pt x="362711" y="73077"/>
                </a:lnTo>
                <a:lnTo>
                  <a:pt x="371855" y="73151"/>
                </a:lnTo>
                <a:lnTo>
                  <a:pt x="371855" y="74675"/>
                </a:lnTo>
                <a:lnTo>
                  <a:pt x="396239" y="60959"/>
                </a:lnTo>
                <a:close/>
              </a:path>
              <a:path w="396239" h="119379">
                <a:moveTo>
                  <a:pt x="362711" y="73077"/>
                </a:moveTo>
                <a:lnTo>
                  <a:pt x="362711" y="70103"/>
                </a:lnTo>
                <a:lnTo>
                  <a:pt x="344931" y="59435"/>
                </a:lnTo>
                <a:lnTo>
                  <a:pt x="322742" y="72749"/>
                </a:lnTo>
                <a:lnTo>
                  <a:pt x="362711" y="73077"/>
                </a:lnTo>
                <a:close/>
              </a:path>
              <a:path w="396239" h="119379">
                <a:moveTo>
                  <a:pt x="362711" y="70103"/>
                </a:moveTo>
                <a:lnTo>
                  <a:pt x="362711" y="48767"/>
                </a:lnTo>
                <a:lnTo>
                  <a:pt x="344931" y="59435"/>
                </a:lnTo>
                <a:lnTo>
                  <a:pt x="362711" y="70103"/>
                </a:lnTo>
                <a:close/>
              </a:path>
              <a:path w="396239" h="119379">
                <a:moveTo>
                  <a:pt x="371855" y="46481"/>
                </a:moveTo>
                <a:lnTo>
                  <a:pt x="371855" y="45719"/>
                </a:lnTo>
                <a:lnTo>
                  <a:pt x="370572" y="45719"/>
                </a:lnTo>
                <a:lnTo>
                  <a:pt x="371855" y="46481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007864" y="2743201"/>
            <a:ext cx="396240" cy="119380"/>
          </a:xfrm>
          <a:custGeom>
            <a:avLst/>
            <a:gdLst/>
            <a:ahLst/>
            <a:cxnLst/>
            <a:rect l="l" t="t" r="r" b="b"/>
            <a:pathLst>
              <a:path w="396239" h="119379">
                <a:moveTo>
                  <a:pt x="344931" y="59435"/>
                </a:moveTo>
                <a:lnTo>
                  <a:pt x="322071" y="45719"/>
                </a:lnTo>
                <a:lnTo>
                  <a:pt x="0" y="45719"/>
                </a:lnTo>
                <a:lnTo>
                  <a:pt x="0" y="70103"/>
                </a:lnTo>
                <a:lnTo>
                  <a:pt x="322742" y="72749"/>
                </a:lnTo>
                <a:lnTo>
                  <a:pt x="344931" y="59435"/>
                </a:lnTo>
                <a:close/>
              </a:path>
              <a:path w="396239" h="119379">
                <a:moveTo>
                  <a:pt x="370572" y="45719"/>
                </a:moveTo>
                <a:lnTo>
                  <a:pt x="298703" y="3047"/>
                </a:lnTo>
                <a:lnTo>
                  <a:pt x="292607" y="0"/>
                </a:lnTo>
                <a:lnTo>
                  <a:pt x="286511" y="3047"/>
                </a:lnTo>
                <a:lnTo>
                  <a:pt x="283463" y="9143"/>
                </a:lnTo>
                <a:lnTo>
                  <a:pt x="277367" y="15239"/>
                </a:lnTo>
                <a:lnTo>
                  <a:pt x="280415" y="21335"/>
                </a:lnTo>
                <a:lnTo>
                  <a:pt x="286511" y="24383"/>
                </a:lnTo>
                <a:lnTo>
                  <a:pt x="322071" y="45719"/>
                </a:lnTo>
                <a:lnTo>
                  <a:pt x="370572" y="45719"/>
                </a:lnTo>
                <a:close/>
              </a:path>
              <a:path w="396239" h="119379">
                <a:moveTo>
                  <a:pt x="371855" y="74675"/>
                </a:moveTo>
                <a:lnTo>
                  <a:pt x="371855" y="73151"/>
                </a:lnTo>
                <a:lnTo>
                  <a:pt x="322742" y="72749"/>
                </a:lnTo>
                <a:lnTo>
                  <a:pt x="286511" y="94487"/>
                </a:lnTo>
                <a:lnTo>
                  <a:pt x="280415" y="97535"/>
                </a:lnTo>
                <a:lnTo>
                  <a:pt x="277367" y="103631"/>
                </a:lnTo>
                <a:lnTo>
                  <a:pt x="280415" y="109727"/>
                </a:lnTo>
                <a:lnTo>
                  <a:pt x="286511" y="115823"/>
                </a:lnTo>
                <a:lnTo>
                  <a:pt x="292607" y="118871"/>
                </a:lnTo>
                <a:lnTo>
                  <a:pt x="298703" y="115823"/>
                </a:lnTo>
                <a:lnTo>
                  <a:pt x="371855" y="74675"/>
                </a:lnTo>
                <a:close/>
              </a:path>
              <a:path w="396239" h="119379">
                <a:moveTo>
                  <a:pt x="396239" y="60959"/>
                </a:moveTo>
                <a:lnTo>
                  <a:pt x="370572" y="45719"/>
                </a:lnTo>
                <a:lnTo>
                  <a:pt x="322071" y="45719"/>
                </a:lnTo>
                <a:lnTo>
                  <a:pt x="344931" y="59435"/>
                </a:lnTo>
                <a:lnTo>
                  <a:pt x="362711" y="48767"/>
                </a:lnTo>
                <a:lnTo>
                  <a:pt x="362711" y="73077"/>
                </a:lnTo>
                <a:lnTo>
                  <a:pt x="371855" y="73151"/>
                </a:lnTo>
                <a:lnTo>
                  <a:pt x="371855" y="74675"/>
                </a:lnTo>
                <a:lnTo>
                  <a:pt x="396239" y="60959"/>
                </a:lnTo>
                <a:close/>
              </a:path>
              <a:path w="396239" h="119379">
                <a:moveTo>
                  <a:pt x="362711" y="73077"/>
                </a:moveTo>
                <a:lnTo>
                  <a:pt x="362711" y="70103"/>
                </a:lnTo>
                <a:lnTo>
                  <a:pt x="344931" y="59435"/>
                </a:lnTo>
                <a:lnTo>
                  <a:pt x="322742" y="72749"/>
                </a:lnTo>
                <a:lnTo>
                  <a:pt x="362711" y="73077"/>
                </a:lnTo>
                <a:close/>
              </a:path>
              <a:path w="396239" h="119379">
                <a:moveTo>
                  <a:pt x="362711" y="70103"/>
                </a:moveTo>
                <a:lnTo>
                  <a:pt x="362711" y="48767"/>
                </a:lnTo>
                <a:lnTo>
                  <a:pt x="344931" y="59435"/>
                </a:lnTo>
                <a:lnTo>
                  <a:pt x="362711" y="70103"/>
                </a:lnTo>
                <a:close/>
              </a:path>
              <a:path w="396239" h="119379">
                <a:moveTo>
                  <a:pt x="371855" y="46481"/>
                </a:moveTo>
                <a:lnTo>
                  <a:pt x="371855" y="45719"/>
                </a:lnTo>
                <a:lnTo>
                  <a:pt x="370572" y="45719"/>
                </a:lnTo>
                <a:lnTo>
                  <a:pt x="371855" y="46481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290817" y="2743201"/>
            <a:ext cx="247015" cy="119380"/>
          </a:xfrm>
          <a:custGeom>
            <a:avLst/>
            <a:gdLst/>
            <a:ahLst/>
            <a:cxnLst/>
            <a:rect l="l" t="t" r="r" b="b"/>
            <a:pathLst>
              <a:path w="247015" h="119379">
                <a:moveTo>
                  <a:pt x="193039" y="57911"/>
                </a:moveTo>
                <a:lnTo>
                  <a:pt x="172719" y="45719"/>
                </a:lnTo>
                <a:lnTo>
                  <a:pt x="0" y="45719"/>
                </a:lnTo>
                <a:lnTo>
                  <a:pt x="0" y="73151"/>
                </a:lnTo>
                <a:lnTo>
                  <a:pt x="171612" y="70768"/>
                </a:lnTo>
                <a:lnTo>
                  <a:pt x="193039" y="57911"/>
                </a:lnTo>
                <a:close/>
              </a:path>
              <a:path w="247015" h="119379">
                <a:moveTo>
                  <a:pt x="246887" y="57911"/>
                </a:moveTo>
                <a:lnTo>
                  <a:pt x="149351" y="3047"/>
                </a:lnTo>
                <a:lnTo>
                  <a:pt x="143255" y="0"/>
                </a:lnTo>
                <a:lnTo>
                  <a:pt x="134111" y="0"/>
                </a:lnTo>
                <a:lnTo>
                  <a:pt x="128015" y="12191"/>
                </a:lnTo>
                <a:lnTo>
                  <a:pt x="131063" y="21335"/>
                </a:lnTo>
                <a:lnTo>
                  <a:pt x="137159" y="24383"/>
                </a:lnTo>
                <a:lnTo>
                  <a:pt x="172719" y="45719"/>
                </a:lnTo>
                <a:lnTo>
                  <a:pt x="219455" y="45719"/>
                </a:lnTo>
                <a:lnTo>
                  <a:pt x="219455" y="74199"/>
                </a:lnTo>
                <a:lnTo>
                  <a:pt x="246887" y="57911"/>
                </a:lnTo>
                <a:close/>
              </a:path>
              <a:path w="247015" h="119379">
                <a:moveTo>
                  <a:pt x="219455" y="74199"/>
                </a:moveTo>
                <a:lnTo>
                  <a:pt x="219455" y="70103"/>
                </a:lnTo>
                <a:lnTo>
                  <a:pt x="171612" y="70768"/>
                </a:lnTo>
                <a:lnTo>
                  <a:pt x="137159" y="91439"/>
                </a:lnTo>
                <a:lnTo>
                  <a:pt x="131063" y="97535"/>
                </a:lnTo>
                <a:lnTo>
                  <a:pt x="128015" y="103631"/>
                </a:lnTo>
                <a:lnTo>
                  <a:pt x="131063" y="109727"/>
                </a:lnTo>
                <a:lnTo>
                  <a:pt x="137159" y="115823"/>
                </a:lnTo>
                <a:lnTo>
                  <a:pt x="143255" y="118871"/>
                </a:lnTo>
                <a:lnTo>
                  <a:pt x="149351" y="115823"/>
                </a:lnTo>
                <a:lnTo>
                  <a:pt x="219455" y="74199"/>
                </a:lnTo>
                <a:close/>
              </a:path>
              <a:path w="247015" h="119379">
                <a:moveTo>
                  <a:pt x="213359" y="70188"/>
                </a:moveTo>
                <a:lnTo>
                  <a:pt x="193039" y="57911"/>
                </a:lnTo>
                <a:lnTo>
                  <a:pt x="171612" y="70768"/>
                </a:lnTo>
                <a:lnTo>
                  <a:pt x="213359" y="70188"/>
                </a:lnTo>
                <a:close/>
              </a:path>
              <a:path w="247015" h="119379">
                <a:moveTo>
                  <a:pt x="213359" y="45719"/>
                </a:moveTo>
                <a:lnTo>
                  <a:pt x="172719" y="45719"/>
                </a:lnTo>
                <a:lnTo>
                  <a:pt x="193039" y="57911"/>
                </a:lnTo>
                <a:lnTo>
                  <a:pt x="213359" y="45719"/>
                </a:lnTo>
                <a:close/>
              </a:path>
              <a:path w="247015" h="119379">
                <a:moveTo>
                  <a:pt x="219455" y="70103"/>
                </a:moveTo>
                <a:lnTo>
                  <a:pt x="219455" y="45719"/>
                </a:lnTo>
                <a:lnTo>
                  <a:pt x="213359" y="45719"/>
                </a:lnTo>
                <a:lnTo>
                  <a:pt x="193039" y="57911"/>
                </a:lnTo>
                <a:lnTo>
                  <a:pt x="213359" y="70103"/>
                </a:lnTo>
                <a:lnTo>
                  <a:pt x="219455" y="70103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290817" y="2743201"/>
            <a:ext cx="247015" cy="119380"/>
          </a:xfrm>
          <a:custGeom>
            <a:avLst/>
            <a:gdLst/>
            <a:ahLst/>
            <a:cxnLst/>
            <a:rect l="l" t="t" r="r" b="b"/>
            <a:pathLst>
              <a:path w="247015" h="119379">
                <a:moveTo>
                  <a:pt x="193039" y="57911"/>
                </a:moveTo>
                <a:lnTo>
                  <a:pt x="172719" y="45719"/>
                </a:lnTo>
                <a:lnTo>
                  <a:pt x="0" y="45719"/>
                </a:lnTo>
                <a:lnTo>
                  <a:pt x="0" y="73151"/>
                </a:lnTo>
                <a:lnTo>
                  <a:pt x="171612" y="70768"/>
                </a:lnTo>
                <a:lnTo>
                  <a:pt x="193039" y="57911"/>
                </a:lnTo>
                <a:close/>
              </a:path>
              <a:path w="247015" h="119379">
                <a:moveTo>
                  <a:pt x="246887" y="57911"/>
                </a:moveTo>
                <a:lnTo>
                  <a:pt x="149351" y="3047"/>
                </a:lnTo>
                <a:lnTo>
                  <a:pt x="143255" y="0"/>
                </a:lnTo>
                <a:lnTo>
                  <a:pt x="134111" y="0"/>
                </a:lnTo>
                <a:lnTo>
                  <a:pt x="128015" y="12191"/>
                </a:lnTo>
                <a:lnTo>
                  <a:pt x="131063" y="21335"/>
                </a:lnTo>
                <a:lnTo>
                  <a:pt x="137159" y="24383"/>
                </a:lnTo>
                <a:lnTo>
                  <a:pt x="172719" y="45719"/>
                </a:lnTo>
                <a:lnTo>
                  <a:pt x="219455" y="45719"/>
                </a:lnTo>
                <a:lnTo>
                  <a:pt x="219455" y="74199"/>
                </a:lnTo>
                <a:lnTo>
                  <a:pt x="246887" y="57911"/>
                </a:lnTo>
                <a:close/>
              </a:path>
              <a:path w="247015" h="119379">
                <a:moveTo>
                  <a:pt x="219455" y="74199"/>
                </a:moveTo>
                <a:lnTo>
                  <a:pt x="219455" y="70103"/>
                </a:lnTo>
                <a:lnTo>
                  <a:pt x="171612" y="70768"/>
                </a:lnTo>
                <a:lnTo>
                  <a:pt x="137159" y="91439"/>
                </a:lnTo>
                <a:lnTo>
                  <a:pt x="131063" y="97535"/>
                </a:lnTo>
                <a:lnTo>
                  <a:pt x="128015" y="103631"/>
                </a:lnTo>
                <a:lnTo>
                  <a:pt x="131063" y="109727"/>
                </a:lnTo>
                <a:lnTo>
                  <a:pt x="137159" y="115823"/>
                </a:lnTo>
                <a:lnTo>
                  <a:pt x="143255" y="118871"/>
                </a:lnTo>
                <a:lnTo>
                  <a:pt x="149351" y="115823"/>
                </a:lnTo>
                <a:lnTo>
                  <a:pt x="219455" y="74199"/>
                </a:lnTo>
                <a:close/>
              </a:path>
              <a:path w="247015" h="119379">
                <a:moveTo>
                  <a:pt x="213359" y="70188"/>
                </a:moveTo>
                <a:lnTo>
                  <a:pt x="193039" y="57911"/>
                </a:lnTo>
                <a:lnTo>
                  <a:pt x="171612" y="70768"/>
                </a:lnTo>
                <a:lnTo>
                  <a:pt x="213359" y="70188"/>
                </a:lnTo>
                <a:close/>
              </a:path>
              <a:path w="247015" h="119379">
                <a:moveTo>
                  <a:pt x="213359" y="45719"/>
                </a:moveTo>
                <a:lnTo>
                  <a:pt x="172719" y="45719"/>
                </a:lnTo>
                <a:lnTo>
                  <a:pt x="193039" y="57911"/>
                </a:lnTo>
                <a:lnTo>
                  <a:pt x="213359" y="45719"/>
                </a:lnTo>
                <a:close/>
              </a:path>
              <a:path w="247015" h="119379">
                <a:moveTo>
                  <a:pt x="219455" y="70103"/>
                </a:moveTo>
                <a:lnTo>
                  <a:pt x="219455" y="45719"/>
                </a:lnTo>
                <a:lnTo>
                  <a:pt x="213359" y="45719"/>
                </a:lnTo>
                <a:lnTo>
                  <a:pt x="193039" y="57911"/>
                </a:lnTo>
                <a:lnTo>
                  <a:pt x="213359" y="70103"/>
                </a:lnTo>
                <a:lnTo>
                  <a:pt x="219455" y="70103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992623" y="3986785"/>
            <a:ext cx="15239" cy="48767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188208" y="4852418"/>
            <a:ext cx="88391" cy="33527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852416" y="4736593"/>
            <a:ext cx="155447" cy="149351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115055" y="3883152"/>
            <a:ext cx="1896110" cy="1003300"/>
          </a:xfrm>
          <a:custGeom>
            <a:avLst/>
            <a:gdLst/>
            <a:ahLst/>
            <a:cxnLst/>
            <a:rect l="l" t="t" r="r" b="b"/>
            <a:pathLst>
              <a:path w="1896110" h="1003300">
                <a:moveTo>
                  <a:pt x="1758694" y="3047"/>
                </a:moveTo>
                <a:lnTo>
                  <a:pt x="1743455" y="0"/>
                </a:lnTo>
                <a:lnTo>
                  <a:pt x="152399" y="0"/>
                </a:lnTo>
                <a:lnTo>
                  <a:pt x="137159" y="3047"/>
                </a:lnTo>
                <a:lnTo>
                  <a:pt x="118871" y="6095"/>
                </a:lnTo>
                <a:lnTo>
                  <a:pt x="88391" y="18287"/>
                </a:lnTo>
                <a:lnTo>
                  <a:pt x="76199" y="27431"/>
                </a:lnTo>
                <a:lnTo>
                  <a:pt x="60959" y="36575"/>
                </a:lnTo>
                <a:lnTo>
                  <a:pt x="30479" y="73151"/>
                </a:lnTo>
                <a:lnTo>
                  <a:pt x="6095" y="118871"/>
                </a:lnTo>
                <a:lnTo>
                  <a:pt x="3047" y="137159"/>
                </a:lnTo>
                <a:lnTo>
                  <a:pt x="0" y="152399"/>
                </a:lnTo>
                <a:lnTo>
                  <a:pt x="0" y="170687"/>
                </a:lnTo>
                <a:lnTo>
                  <a:pt x="6096" y="173567"/>
                </a:lnTo>
                <a:lnTo>
                  <a:pt x="6096" y="143255"/>
                </a:lnTo>
                <a:lnTo>
                  <a:pt x="9144" y="128015"/>
                </a:lnTo>
                <a:lnTo>
                  <a:pt x="12192" y="115823"/>
                </a:lnTo>
                <a:lnTo>
                  <a:pt x="15240" y="109727"/>
                </a:lnTo>
                <a:lnTo>
                  <a:pt x="18288" y="100583"/>
                </a:lnTo>
                <a:lnTo>
                  <a:pt x="24384" y="88391"/>
                </a:lnTo>
                <a:lnTo>
                  <a:pt x="27432" y="85343"/>
                </a:lnTo>
                <a:lnTo>
                  <a:pt x="30480" y="79247"/>
                </a:lnTo>
                <a:lnTo>
                  <a:pt x="33528" y="76199"/>
                </a:lnTo>
                <a:lnTo>
                  <a:pt x="36576" y="70103"/>
                </a:lnTo>
                <a:lnTo>
                  <a:pt x="45720" y="60959"/>
                </a:lnTo>
                <a:lnTo>
                  <a:pt x="48768" y="54863"/>
                </a:lnTo>
                <a:lnTo>
                  <a:pt x="54864" y="48767"/>
                </a:lnTo>
                <a:lnTo>
                  <a:pt x="60960" y="45719"/>
                </a:lnTo>
                <a:lnTo>
                  <a:pt x="73152" y="33527"/>
                </a:lnTo>
                <a:lnTo>
                  <a:pt x="79248" y="30479"/>
                </a:lnTo>
                <a:lnTo>
                  <a:pt x="82296" y="27431"/>
                </a:lnTo>
                <a:lnTo>
                  <a:pt x="106680" y="15239"/>
                </a:lnTo>
                <a:lnTo>
                  <a:pt x="124968" y="9143"/>
                </a:lnTo>
                <a:lnTo>
                  <a:pt x="137160" y="6095"/>
                </a:lnTo>
                <a:lnTo>
                  <a:pt x="158496" y="3047"/>
                </a:lnTo>
                <a:lnTo>
                  <a:pt x="1758694" y="3047"/>
                </a:lnTo>
                <a:close/>
              </a:path>
              <a:path w="1896110" h="1003300">
                <a:moveTo>
                  <a:pt x="1751127" y="997777"/>
                </a:moveTo>
                <a:lnTo>
                  <a:pt x="6096" y="173567"/>
                </a:lnTo>
                <a:lnTo>
                  <a:pt x="6096" y="862583"/>
                </a:lnTo>
                <a:lnTo>
                  <a:pt x="9144" y="862583"/>
                </a:lnTo>
                <a:lnTo>
                  <a:pt x="9144" y="877823"/>
                </a:lnTo>
                <a:lnTo>
                  <a:pt x="12192" y="877823"/>
                </a:lnTo>
                <a:lnTo>
                  <a:pt x="12192" y="890015"/>
                </a:lnTo>
                <a:lnTo>
                  <a:pt x="15240" y="890015"/>
                </a:lnTo>
                <a:lnTo>
                  <a:pt x="15240" y="896111"/>
                </a:lnTo>
                <a:lnTo>
                  <a:pt x="18288" y="896111"/>
                </a:lnTo>
                <a:lnTo>
                  <a:pt x="18288" y="905255"/>
                </a:lnTo>
                <a:lnTo>
                  <a:pt x="21336" y="905255"/>
                </a:lnTo>
                <a:lnTo>
                  <a:pt x="21336" y="911351"/>
                </a:lnTo>
                <a:lnTo>
                  <a:pt x="24384" y="911351"/>
                </a:lnTo>
                <a:lnTo>
                  <a:pt x="24384" y="917447"/>
                </a:lnTo>
                <a:lnTo>
                  <a:pt x="27432" y="917447"/>
                </a:lnTo>
                <a:lnTo>
                  <a:pt x="30480" y="920495"/>
                </a:lnTo>
                <a:lnTo>
                  <a:pt x="30480" y="926591"/>
                </a:lnTo>
                <a:lnTo>
                  <a:pt x="33528" y="926591"/>
                </a:lnTo>
                <a:lnTo>
                  <a:pt x="36576" y="929639"/>
                </a:lnTo>
                <a:lnTo>
                  <a:pt x="36576" y="935735"/>
                </a:lnTo>
                <a:lnTo>
                  <a:pt x="39624" y="935735"/>
                </a:lnTo>
                <a:lnTo>
                  <a:pt x="51816" y="947927"/>
                </a:lnTo>
                <a:lnTo>
                  <a:pt x="51816" y="954023"/>
                </a:lnTo>
                <a:lnTo>
                  <a:pt x="57912" y="954023"/>
                </a:lnTo>
                <a:lnTo>
                  <a:pt x="70104" y="966215"/>
                </a:lnTo>
                <a:lnTo>
                  <a:pt x="76200" y="969263"/>
                </a:lnTo>
                <a:lnTo>
                  <a:pt x="79248" y="972311"/>
                </a:lnTo>
                <a:lnTo>
                  <a:pt x="85344" y="975359"/>
                </a:lnTo>
                <a:lnTo>
                  <a:pt x="124968" y="993647"/>
                </a:lnTo>
                <a:lnTo>
                  <a:pt x="1737360" y="1002791"/>
                </a:lnTo>
                <a:lnTo>
                  <a:pt x="1737360" y="999743"/>
                </a:lnTo>
                <a:lnTo>
                  <a:pt x="1751127" y="997777"/>
                </a:lnTo>
                <a:close/>
              </a:path>
              <a:path w="1896110" h="1003300">
                <a:moveTo>
                  <a:pt x="1895855" y="853439"/>
                </a:moveTo>
                <a:lnTo>
                  <a:pt x="1895855" y="152399"/>
                </a:lnTo>
                <a:lnTo>
                  <a:pt x="1892807" y="134111"/>
                </a:lnTo>
                <a:lnTo>
                  <a:pt x="1877567" y="88391"/>
                </a:lnTo>
                <a:lnTo>
                  <a:pt x="1834895" y="36575"/>
                </a:lnTo>
                <a:lnTo>
                  <a:pt x="1776983" y="6095"/>
                </a:lnTo>
                <a:lnTo>
                  <a:pt x="1740408" y="3047"/>
                </a:lnTo>
                <a:lnTo>
                  <a:pt x="1761744" y="6095"/>
                </a:lnTo>
                <a:lnTo>
                  <a:pt x="1773936" y="9143"/>
                </a:lnTo>
                <a:lnTo>
                  <a:pt x="1783080" y="12191"/>
                </a:lnTo>
                <a:lnTo>
                  <a:pt x="1795272" y="18287"/>
                </a:lnTo>
                <a:lnTo>
                  <a:pt x="1804416" y="21335"/>
                </a:lnTo>
                <a:lnTo>
                  <a:pt x="1807464" y="24383"/>
                </a:lnTo>
                <a:lnTo>
                  <a:pt x="1819656" y="30479"/>
                </a:lnTo>
                <a:lnTo>
                  <a:pt x="1825752" y="36575"/>
                </a:lnTo>
                <a:lnTo>
                  <a:pt x="1831848" y="39623"/>
                </a:lnTo>
                <a:lnTo>
                  <a:pt x="1856232" y="64007"/>
                </a:lnTo>
                <a:lnTo>
                  <a:pt x="1856232" y="70103"/>
                </a:lnTo>
                <a:lnTo>
                  <a:pt x="1859280" y="70103"/>
                </a:lnTo>
                <a:lnTo>
                  <a:pt x="1865376" y="76199"/>
                </a:lnTo>
                <a:lnTo>
                  <a:pt x="1865376" y="82295"/>
                </a:lnTo>
                <a:lnTo>
                  <a:pt x="1868424" y="82295"/>
                </a:lnTo>
                <a:lnTo>
                  <a:pt x="1868424" y="88391"/>
                </a:lnTo>
                <a:lnTo>
                  <a:pt x="1871472" y="88391"/>
                </a:lnTo>
                <a:lnTo>
                  <a:pt x="1874520" y="91439"/>
                </a:lnTo>
                <a:lnTo>
                  <a:pt x="1874520" y="97535"/>
                </a:lnTo>
                <a:lnTo>
                  <a:pt x="1877568" y="97535"/>
                </a:lnTo>
                <a:lnTo>
                  <a:pt x="1877568" y="106679"/>
                </a:lnTo>
                <a:lnTo>
                  <a:pt x="1880616" y="106679"/>
                </a:lnTo>
                <a:lnTo>
                  <a:pt x="1880616" y="112775"/>
                </a:lnTo>
                <a:lnTo>
                  <a:pt x="1883664" y="112775"/>
                </a:lnTo>
                <a:lnTo>
                  <a:pt x="1883664" y="121919"/>
                </a:lnTo>
                <a:lnTo>
                  <a:pt x="1886712" y="121919"/>
                </a:lnTo>
                <a:lnTo>
                  <a:pt x="1886712" y="134111"/>
                </a:lnTo>
                <a:lnTo>
                  <a:pt x="1889760" y="134111"/>
                </a:lnTo>
                <a:lnTo>
                  <a:pt x="1889760" y="152399"/>
                </a:lnTo>
                <a:lnTo>
                  <a:pt x="1892808" y="152399"/>
                </a:lnTo>
                <a:lnTo>
                  <a:pt x="1892808" y="868678"/>
                </a:lnTo>
                <a:lnTo>
                  <a:pt x="1895855" y="853439"/>
                </a:lnTo>
                <a:close/>
              </a:path>
              <a:path w="1896110" h="1003300">
                <a:moveTo>
                  <a:pt x="1892808" y="868678"/>
                </a:moveTo>
                <a:lnTo>
                  <a:pt x="1892808" y="152399"/>
                </a:lnTo>
                <a:lnTo>
                  <a:pt x="1889759" y="853441"/>
                </a:lnTo>
                <a:lnTo>
                  <a:pt x="1886712" y="871727"/>
                </a:lnTo>
                <a:lnTo>
                  <a:pt x="1883664" y="883919"/>
                </a:lnTo>
                <a:lnTo>
                  <a:pt x="1880616" y="893063"/>
                </a:lnTo>
                <a:lnTo>
                  <a:pt x="1874520" y="905255"/>
                </a:lnTo>
                <a:lnTo>
                  <a:pt x="1871472" y="914399"/>
                </a:lnTo>
                <a:lnTo>
                  <a:pt x="1868423" y="917448"/>
                </a:lnTo>
                <a:lnTo>
                  <a:pt x="1862328" y="929639"/>
                </a:lnTo>
                <a:lnTo>
                  <a:pt x="1856232" y="935735"/>
                </a:lnTo>
                <a:lnTo>
                  <a:pt x="1853184" y="941831"/>
                </a:lnTo>
                <a:lnTo>
                  <a:pt x="1831848" y="963167"/>
                </a:lnTo>
                <a:lnTo>
                  <a:pt x="1825752" y="966215"/>
                </a:lnTo>
                <a:lnTo>
                  <a:pt x="1819656" y="972311"/>
                </a:lnTo>
                <a:lnTo>
                  <a:pt x="1789176" y="987551"/>
                </a:lnTo>
                <a:lnTo>
                  <a:pt x="1770888" y="993647"/>
                </a:lnTo>
                <a:lnTo>
                  <a:pt x="1758694" y="996695"/>
                </a:lnTo>
                <a:lnTo>
                  <a:pt x="1751127" y="997777"/>
                </a:lnTo>
                <a:lnTo>
                  <a:pt x="1761744" y="1002791"/>
                </a:lnTo>
                <a:lnTo>
                  <a:pt x="1776983" y="999743"/>
                </a:lnTo>
                <a:lnTo>
                  <a:pt x="1792223" y="993647"/>
                </a:lnTo>
                <a:lnTo>
                  <a:pt x="1807464" y="984503"/>
                </a:lnTo>
                <a:lnTo>
                  <a:pt x="1822703" y="978407"/>
                </a:lnTo>
                <a:lnTo>
                  <a:pt x="1834895" y="966215"/>
                </a:lnTo>
                <a:lnTo>
                  <a:pt x="1847087" y="957071"/>
                </a:lnTo>
                <a:lnTo>
                  <a:pt x="1859280" y="944879"/>
                </a:lnTo>
                <a:lnTo>
                  <a:pt x="1868424" y="929639"/>
                </a:lnTo>
                <a:lnTo>
                  <a:pt x="1877568" y="917447"/>
                </a:lnTo>
                <a:lnTo>
                  <a:pt x="1889760" y="886966"/>
                </a:lnTo>
                <a:lnTo>
                  <a:pt x="1892808" y="868678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121151" y="3886201"/>
            <a:ext cx="1886711" cy="999743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115055" y="3883153"/>
            <a:ext cx="1896110" cy="1005840"/>
          </a:xfrm>
          <a:custGeom>
            <a:avLst/>
            <a:gdLst/>
            <a:ahLst/>
            <a:cxnLst/>
            <a:rect l="l" t="t" r="r" b="b"/>
            <a:pathLst>
              <a:path w="1896110" h="1005839">
                <a:moveTo>
                  <a:pt x="1895855" y="853439"/>
                </a:moveTo>
                <a:lnTo>
                  <a:pt x="1895855" y="152399"/>
                </a:lnTo>
                <a:lnTo>
                  <a:pt x="1892807" y="134111"/>
                </a:lnTo>
                <a:lnTo>
                  <a:pt x="1877567" y="88391"/>
                </a:lnTo>
                <a:lnTo>
                  <a:pt x="1834895" y="36575"/>
                </a:lnTo>
                <a:lnTo>
                  <a:pt x="1776983" y="6095"/>
                </a:lnTo>
                <a:lnTo>
                  <a:pt x="1758695" y="3047"/>
                </a:lnTo>
                <a:lnTo>
                  <a:pt x="1743455" y="0"/>
                </a:lnTo>
                <a:lnTo>
                  <a:pt x="152399" y="0"/>
                </a:lnTo>
                <a:lnTo>
                  <a:pt x="137159" y="3047"/>
                </a:lnTo>
                <a:lnTo>
                  <a:pt x="118871" y="6095"/>
                </a:lnTo>
                <a:lnTo>
                  <a:pt x="88391" y="18287"/>
                </a:lnTo>
                <a:lnTo>
                  <a:pt x="76199" y="27431"/>
                </a:lnTo>
                <a:lnTo>
                  <a:pt x="60959" y="36575"/>
                </a:lnTo>
                <a:lnTo>
                  <a:pt x="30479" y="73151"/>
                </a:lnTo>
                <a:lnTo>
                  <a:pt x="6095" y="118871"/>
                </a:lnTo>
                <a:lnTo>
                  <a:pt x="3047" y="137159"/>
                </a:lnTo>
                <a:lnTo>
                  <a:pt x="0" y="152399"/>
                </a:lnTo>
                <a:lnTo>
                  <a:pt x="0" y="853439"/>
                </a:lnTo>
                <a:lnTo>
                  <a:pt x="3047" y="868679"/>
                </a:lnTo>
                <a:lnTo>
                  <a:pt x="9143" y="886967"/>
                </a:lnTo>
                <a:lnTo>
                  <a:pt x="9143" y="152399"/>
                </a:lnTo>
                <a:lnTo>
                  <a:pt x="12191" y="137159"/>
                </a:lnTo>
                <a:lnTo>
                  <a:pt x="18287" y="121919"/>
                </a:lnTo>
                <a:lnTo>
                  <a:pt x="21335" y="106679"/>
                </a:lnTo>
                <a:lnTo>
                  <a:pt x="30479" y="91439"/>
                </a:lnTo>
                <a:lnTo>
                  <a:pt x="57911" y="54863"/>
                </a:lnTo>
                <a:lnTo>
                  <a:pt x="94487" y="27431"/>
                </a:lnTo>
                <a:lnTo>
                  <a:pt x="109727" y="21335"/>
                </a:lnTo>
                <a:lnTo>
                  <a:pt x="121919" y="15239"/>
                </a:lnTo>
                <a:lnTo>
                  <a:pt x="140207" y="12191"/>
                </a:lnTo>
                <a:lnTo>
                  <a:pt x="155447" y="9143"/>
                </a:lnTo>
                <a:lnTo>
                  <a:pt x="1743455" y="9143"/>
                </a:lnTo>
                <a:lnTo>
                  <a:pt x="1804415" y="27431"/>
                </a:lnTo>
                <a:lnTo>
                  <a:pt x="1840991" y="54863"/>
                </a:lnTo>
                <a:lnTo>
                  <a:pt x="1868423" y="94487"/>
                </a:lnTo>
                <a:lnTo>
                  <a:pt x="1883663" y="137159"/>
                </a:lnTo>
                <a:lnTo>
                  <a:pt x="1886711" y="155447"/>
                </a:lnTo>
                <a:lnTo>
                  <a:pt x="1886711" y="894587"/>
                </a:lnTo>
                <a:lnTo>
                  <a:pt x="1889759" y="886967"/>
                </a:lnTo>
                <a:lnTo>
                  <a:pt x="1892807" y="868679"/>
                </a:lnTo>
                <a:lnTo>
                  <a:pt x="1895855" y="853439"/>
                </a:lnTo>
                <a:close/>
              </a:path>
              <a:path w="1896110" h="1005839">
                <a:moveTo>
                  <a:pt x="1886711" y="894587"/>
                </a:moveTo>
                <a:lnTo>
                  <a:pt x="1886711" y="853439"/>
                </a:lnTo>
                <a:lnTo>
                  <a:pt x="1880615" y="883919"/>
                </a:lnTo>
                <a:lnTo>
                  <a:pt x="1874519" y="899159"/>
                </a:lnTo>
                <a:lnTo>
                  <a:pt x="1840991" y="950975"/>
                </a:lnTo>
                <a:lnTo>
                  <a:pt x="1801367" y="978407"/>
                </a:lnTo>
                <a:lnTo>
                  <a:pt x="1743455" y="996695"/>
                </a:lnTo>
                <a:lnTo>
                  <a:pt x="155447" y="996695"/>
                </a:lnTo>
                <a:lnTo>
                  <a:pt x="137159" y="993647"/>
                </a:lnTo>
                <a:lnTo>
                  <a:pt x="94487" y="978407"/>
                </a:lnTo>
                <a:lnTo>
                  <a:pt x="57911" y="947927"/>
                </a:lnTo>
                <a:lnTo>
                  <a:pt x="45719" y="938783"/>
                </a:lnTo>
                <a:lnTo>
                  <a:pt x="36575" y="926591"/>
                </a:lnTo>
                <a:lnTo>
                  <a:pt x="30479" y="911351"/>
                </a:lnTo>
                <a:lnTo>
                  <a:pt x="21335" y="899159"/>
                </a:lnTo>
                <a:lnTo>
                  <a:pt x="18287" y="883919"/>
                </a:lnTo>
                <a:lnTo>
                  <a:pt x="12191" y="868679"/>
                </a:lnTo>
                <a:lnTo>
                  <a:pt x="9143" y="850391"/>
                </a:lnTo>
                <a:lnTo>
                  <a:pt x="12191" y="902207"/>
                </a:lnTo>
                <a:lnTo>
                  <a:pt x="39623" y="944879"/>
                </a:lnTo>
                <a:lnTo>
                  <a:pt x="64007" y="966215"/>
                </a:lnTo>
                <a:lnTo>
                  <a:pt x="76199" y="978407"/>
                </a:lnTo>
                <a:lnTo>
                  <a:pt x="121919" y="999743"/>
                </a:lnTo>
                <a:lnTo>
                  <a:pt x="155447" y="1005839"/>
                </a:lnTo>
                <a:lnTo>
                  <a:pt x="1743455" y="1005839"/>
                </a:lnTo>
                <a:lnTo>
                  <a:pt x="1761743" y="1002791"/>
                </a:lnTo>
                <a:lnTo>
                  <a:pt x="1776983" y="999743"/>
                </a:lnTo>
                <a:lnTo>
                  <a:pt x="1792223" y="993647"/>
                </a:lnTo>
                <a:lnTo>
                  <a:pt x="1807463" y="984503"/>
                </a:lnTo>
                <a:lnTo>
                  <a:pt x="1822703" y="978407"/>
                </a:lnTo>
                <a:lnTo>
                  <a:pt x="1834895" y="966215"/>
                </a:lnTo>
                <a:lnTo>
                  <a:pt x="1847087" y="957071"/>
                </a:lnTo>
                <a:lnTo>
                  <a:pt x="1859279" y="944879"/>
                </a:lnTo>
                <a:lnTo>
                  <a:pt x="1868423" y="929639"/>
                </a:lnTo>
                <a:lnTo>
                  <a:pt x="1877567" y="917447"/>
                </a:lnTo>
                <a:lnTo>
                  <a:pt x="1886711" y="894587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919472" y="5196841"/>
            <a:ext cx="88391" cy="140207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236976" y="6294121"/>
            <a:ext cx="51816" cy="15239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840224" y="6138673"/>
            <a:ext cx="167639" cy="170687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115055" y="5163314"/>
            <a:ext cx="1896110" cy="1146175"/>
          </a:xfrm>
          <a:custGeom>
            <a:avLst/>
            <a:gdLst/>
            <a:ahLst/>
            <a:cxnLst/>
            <a:rect l="l" t="t" r="r" b="b"/>
            <a:pathLst>
              <a:path w="1896110" h="1146175">
                <a:moveTo>
                  <a:pt x="1740406" y="3047"/>
                </a:moveTo>
                <a:lnTo>
                  <a:pt x="1722119" y="0"/>
                </a:lnTo>
                <a:lnTo>
                  <a:pt x="173735" y="0"/>
                </a:lnTo>
                <a:lnTo>
                  <a:pt x="155447" y="3047"/>
                </a:lnTo>
                <a:lnTo>
                  <a:pt x="118871" y="15239"/>
                </a:lnTo>
                <a:lnTo>
                  <a:pt x="100583" y="24383"/>
                </a:lnTo>
                <a:lnTo>
                  <a:pt x="70103" y="42671"/>
                </a:lnTo>
                <a:lnTo>
                  <a:pt x="57911" y="57911"/>
                </a:lnTo>
                <a:lnTo>
                  <a:pt x="45719" y="70103"/>
                </a:lnTo>
                <a:lnTo>
                  <a:pt x="15239" y="118871"/>
                </a:lnTo>
                <a:lnTo>
                  <a:pt x="3047" y="155447"/>
                </a:lnTo>
                <a:lnTo>
                  <a:pt x="0" y="173735"/>
                </a:lnTo>
                <a:lnTo>
                  <a:pt x="0" y="195071"/>
                </a:lnTo>
                <a:lnTo>
                  <a:pt x="6096" y="198402"/>
                </a:lnTo>
                <a:lnTo>
                  <a:pt x="6096" y="164591"/>
                </a:lnTo>
                <a:lnTo>
                  <a:pt x="9144" y="149351"/>
                </a:lnTo>
                <a:lnTo>
                  <a:pt x="12192" y="137159"/>
                </a:lnTo>
                <a:lnTo>
                  <a:pt x="15240" y="128015"/>
                </a:lnTo>
                <a:lnTo>
                  <a:pt x="21336" y="115823"/>
                </a:lnTo>
                <a:lnTo>
                  <a:pt x="24384" y="106679"/>
                </a:lnTo>
                <a:lnTo>
                  <a:pt x="27432" y="103631"/>
                </a:lnTo>
                <a:lnTo>
                  <a:pt x="33528" y="91439"/>
                </a:lnTo>
                <a:lnTo>
                  <a:pt x="36576" y="88391"/>
                </a:lnTo>
                <a:lnTo>
                  <a:pt x="39624" y="82295"/>
                </a:lnTo>
                <a:lnTo>
                  <a:pt x="45720" y="76199"/>
                </a:lnTo>
                <a:lnTo>
                  <a:pt x="48768" y="70103"/>
                </a:lnTo>
                <a:lnTo>
                  <a:pt x="70104" y="48767"/>
                </a:lnTo>
                <a:lnTo>
                  <a:pt x="76200" y="45719"/>
                </a:lnTo>
                <a:lnTo>
                  <a:pt x="82296" y="39623"/>
                </a:lnTo>
                <a:lnTo>
                  <a:pt x="88392" y="36575"/>
                </a:lnTo>
                <a:lnTo>
                  <a:pt x="91440" y="33527"/>
                </a:lnTo>
                <a:lnTo>
                  <a:pt x="97536" y="30479"/>
                </a:lnTo>
                <a:lnTo>
                  <a:pt x="146304" y="9143"/>
                </a:lnTo>
                <a:lnTo>
                  <a:pt x="192024" y="3047"/>
                </a:lnTo>
                <a:lnTo>
                  <a:pt x="1740406" y="3047"/>
                </a:lnTo>
                <a:close/>
              </a:path>
              <a:path w="1896110" h="1146175">
                <a:moveTo>
                  <a:pt x="1732572" y="1141765"/>
                </a:moveTo>
                <a:lnTo>
                  <a:pt x="6096" y="198402"/>
                </a:lnTo>
                <a:lnTo>
                  <a:pt x="6096" y="987551"/>
                </a:lnTo>
                <a:lnTo>
                  <a:pt x="9144" y="987551"/>
                </a:lnTo>
                <a:lnTo>
                  <a:pt x="9144" y="999743"/>
                </a:lnTo>
                <a:lnTo>
                  <a:pt x="12192" y="999743"/>
                </a:lnTo>
                <a:lnTo>
                  <a:pt x="12192" y="1011935"/>
                </a:lnTo>
                <a:lnTo>
                  <a:pt x="15240" y="1011935"/>
                </a:lnTo>
                <a:lnTo>
                  <a:pt x="15240" y="1021079"/>
                </a:lnTo>
                <a:lnTo>
                  <a:pt x="18288" y="1021079"/>
                </a:lnTo>
                <a:lnTo>
                  <a:pt x="18288" y="1030223"/>
                </a:lnTo>
                <a:lnTo>
                  <a:pt x="21336" y="1030223"/>
                </a:lnTo>
                <a:lnTo>
                  <a:pt x="21336" y="1036319"/>
                </a:lnTo>
                <a:lnTo>
                  <a:pt x="24384" y="1036319"/>
                </a:lnTo>
                <a:lnTo>
                  <a:pt x="24384" y="1042415"/>
                </a:lnTo>
                <a:lnTo>
                  <a:pt x="27432" y="1042415"/>
                </a:lnTo>
                <a:lnTo>
                  <a:pt x="27432" y="1048511"/>
                </a:lnTo>
                <a:lnTo>
                  <a:pt x="30480" y="1048511"/>
                </a:lnTo>
                <a:lnTo>
                  <a:pt x="33528" y="1051559"/>
                </a:lnTo>
                <a:lnTo>
                  <a:pt x="33528" y="1057655"/>
                </a:lnTo>
                <a:lnTo>
                  <a:pt x="36576" y="1057655"/>
                </a:lnTo>
                <a:lnTo>
                  <a:pt x="36576" y="1063751"/>
                </a:lnTo>
                <a:lnTo>
                  <a:pt x="39624" y="1063751"/>
                </a:lnTo>
                <a:lnTo>
                  <a:pt x="45720" y="1069847"/>
                </a:lnTo>
                <a:lnTo>
                  <a:pt x="45720" y="1075943"/>
                </a:lnTo>
                <a:lnTo>
                  <a:pt x="48768" y="1075943"/>
                </a:lnTo>
                <a:lnTo>
                  <a:pt x="76200" y="1103375"/>
                </a:lnTo>
                <a:lnTo>
                  <a:pt x="82296" y="1106423"/>
                </a:lnTo>
                <a:lnTo>
                  <a:pt x="85344" y="1109471"/>
                </a:lnTo>
                <a:lnTo>
                  <a:pt x="91440" y="1112519"/>
                </a:lnTo>
                <a:lnTo>
                  <a:pt x="124968" y="1130807"/>
                </a:lnTo>
                <a:lnTo>
                  <a:pt x="173736" y="1142999"/>
                </a:lnTo>
                <a:lnTo>
                  <a:pt x="1725168" y="1146047"/>
                </a:lnTo>
                <a:lnTo>
                  <a:pt x="1725168" y="1142999"/>
                </a:lnTo>
                <a:lnTo>
                  <a:pt x="1732572" y="1141765"/>
                </a:lnTo>
                <a:close/>
              </a:path>
              <a:path w="1896110" h="1146175">
                <a:moveTo>
                  <a:pt x="1895855" y="975359"/>
                </a:moveTo>
                <a:lnTo>
                  <a:pt x="1895855" y="173735"/>
                </a:lnTo>
                <a:lnTo>
                  <a:pt x="1892807" y="155447"/>
                </a:lnTo>
                <a:lnTo>
                  <a:pt x="1874519" y="100583"/>
                </a:lnTo>
                <a:lnTo>
                  <a:pt x="1862327" y="85343"/>
                </a:lnTo>
                <a:lnTo>
                  <a:pt x="1853183" y="70103"/>
                </a:lnTo>
                <a:lnTo>
                  <a:pt x="1840991" y="54863"/>
                </a:lnTo>
                <a:lnTo>
                  <a:pt x="1825751" y="42671"/>
                </a:lnTo>
                <a:lnTo>
                  <a:pt x="1810511" y="33527"/>
                </a:lnTo>
                <a:lnTo>
                  <a:pt x="1795271" y="21335"/>
                </a:lnTo>
                <a:lnTo>
                  <a:pt x="1740408" y="3048"/>
                </a:lnTo>
                <a:lnTo>
                  <a:pt x="1706880" y="3047"/>
                </a:lnTo>
                <a:lnTo>
                  <a:pt x="1737360" y="6095"/>
                </a:lnTo>
                <a:lnTo>
                  <a:pt x="1761744" y="12191"/>
                </a:lnTo>
                <a:lnTo>
                  <a:pt x="1767840" y="15239"/>
                </a:lnTo>
                <a:lnTo>
                  <a:pt x="1776984" y="18287"/>
                </a:lnTo>
                <a:lnTo>
                  <a:pt x="1801368" y="30479"/>
                </a:lnTo>
                <a:lnTo>
                  <a:pt x="1804416" y="33527"/>
                </a:lnTo>
                <a:lnTo>
                  <a:pt x="1810512" y="36575"/>
                </a:lnTo>
                <a:lnTo>
                  <a:pt x="1813560" y="39623"/>
                </a:lnTo>
                <a:lnTo>
                  <a:pt x="1819656" y="42671"/>
                </a:lnTo>
                <a:lnTo>
                  <a:pt x="1853184" y="76199"/>
                </a:lnTo>
                <a:lnTo>
                  <a:pt x="1853184" y="82295"/>
                </a:lnTo>
                <a:lnTo>
                  <a:pt x="1856232" y="82295"/>
                </a:lnTo>
                <a:lnTo>
                  <a:pt x="1859280" y="85343"/>
                </a:lnTo>
                <a:lnTo>
                  <a:pt x="1859280" y="91439"/>
                </a:lnTo>
                <a:lnTo>
                  <a:pt x="1862328" y="91439"/>
                </a:lnTo>
                <a:lnTo>
                  <a:pt x="1865376" y="94487"/>
                </a:lnTo>
                <a:lnTo>
                  <a:pt x="1865376" y="100583"/>
                </a:lnTo>
                <a:lnTo>
                  <a:pt x="1868424" y="100583"/>
                </a:lnTo>
                <a:lnTo>
                  <a:pt x="1868424" y="106679"/>
                </a:lnTo>
                <a:lnTo>
                  <a:pt x="1871472" y="106679"/>
                </a:lnTo>
                <a:lnTo>
                  <a:pt x="1871472" y="112775"/>
                </a:lnTo>
                <a:lnTo>
                  <a:pt x="1874520" y="112775"/>
                </a:lnTo>
                <a:lnTo>
                  <a:pt x="1874520" y="118871"/>
                </a:lnTo>
                <a:lnTo>
                  <a:pt x="1877568" y="118871"/>
                </a:lnTo>
                <a:lnTo>
                  <a:pt x="1877568" y="124967"/>
                </a:lnTo>
                <a:lnTo>
                  <a:pt x="1880616" y="124967"/>
                </a:lnTo>
                <a:lnTo>
                  <a:pt x="1880616" y="134111"/>
                </a:lnTo>
                <a:lnTo>
                  <a:pt x="1883664" y="134111"/>
                </a:lnTo>
                <a:lnTo>
                  <a:pt x="1883664" y="143255"/>
                </a:lnTo>
                <a:lnTo>
                  <a:pt x="1886712" y="143255"/>
                </a:lnTo>
                <a:lnTo>
                  <a:pt x="1886712" y="155447"/>
                </a:lnTo>
                <a:lnTo>
                  <a:pt x="1889760" y="155447"/>
                </a:lnTo>
                <a:lnTo>
                  <a:pt x="1889760" y="173735"/>
                </a:lnTo>
                <a:lnTo>
                  <a:pt x="1892808" y="173735"/>
                </a:lnTo>
                <a:lnTo>
                  <a:pt x="1892808" y="993646"/>
                </a:lnTo>
                <a:lnTo>
                  <a:pt x="1895855" y="975359"/>
                </a:lnTo>
                <a:close/>
              </a:path>
              <a:path w="1896110" h="1146175">
                <a:moveTo>
                  <a:pt x="1892808" y="993646"/>
                </a:moveTo>
                <a:lnTo>
                  <a:pt x="1892808" y="173735"/>
                </a:lnTo>
                <a:lnTo>
                  <a:pt x="1889759" y="975361"/>
                </a:lnTo>
                <a:lnTo>
                  <a:pt x="1886712" y="993647"/>
                </a:lnTo>
                <a:lnTo>
                  <a:pt x="1883664" y="1005839"/>
                </a:lnTo>
                <a:lnTo>
                  <a:pt x="1874519" y="1033272"/>
                </a:lnTo>
                <a:lnTo>
                  <a:pt x="1868424" y="1045463"/>
                </a:lnTo>
                <a:lnTo>
                  <a:pt x="1865376" y="1048511"/>
                </a:lnTo>
                <a:lnTo>
                  <a:pt x="1859280" y="1060703"/>
                </a:lnTo>
                <a:lnTo>
                  <a:pt x="1856232" y="1063751"/>
                </a:lnTo>
                <a:lnTo>
                  <a:pt x="1853183" y="1069848"/>
                </a:lnTo>
                <a:lnTo>
                  <a:pt x="1840991" y="1082040"/>
                </a:lnTo>
                <a:lnTo>
                  <a:pt x="1837944" y="1088135"/>
                </a:lnTo>
                <a:lnTo>
                  <a:pt x="1834896" y="1091183"/>
                </a:lnTo>
                <a:lnTo>
                  <a:pt x="1828800" y="1094231"/>
                </a:lnTo>
                <a:lnTo>
                  <a:pt x="1816608" y="1106423"/>
                </a:lnTo>
                <a:lnTo>
                  <a:pt x="1810511" y="1109472"/>
                </a:lnTo>
                <a:lnTo>
                  <a:pt x="1807464" y="1112519"/>
                </a:lnTo>
                <a:lnTo>
                  <a:pt x="1801368" y="1115567"/>
                </a:lnTo>
                <a:lnTo>
                  <a:pt x="1798320" y="1118615"/>
                </a:lnTo>
                <a:lnTo>
                  <a:pt x="1780032" y="1127759"/>
                </a:lnTo>
                <a:lnTo>
                  <a:pt x="1770888" y="1130807"/>
                </a:lnTo>
                <a:lnTo>
                  <a:pt x="1764792" y="1133855"/>
                </a:lnTo>
                <a:lnTo>
                  <a:pt x="1752600" y="1136903"/>
                </a:lnTo>
                <a:lnTo>
                  <a:pt x="1743456" y="1139951"/>
                </a:lnTo>
                <a:lnTo>
                  <a:pt x="1732572" y="1141765"/>
                </a:lnTo>
                <a:lnTo>
                  <a:pt x="1740408" y="1146047"/>
                </a:lnTo>
                <a:lnTo>
                  <a:pt x="1758695" y="1142999"/>
                </a:lnTo>
                <a:lnTo>
                  <a:pt x="1776984" y="1133855"/>
                </a:lnTo>
                <a:lnTo>
                  <a:pt x="1795271" y="1127759"/>
                </a:lnTo>
                <a:lnTo>
                  <a:pt x="1810512" y="1115567"/>
                </a:lnTo>
                <a:lnTo>
                  <a:pt x="1825751" y="1106423"/>
                </a:lnTo>
                <a:lnTo>
                  <a:pt x="1840992" y="1094231"/>
                </a:lnTo>
                <a:lnTo>
                  <a:pt x="1853184" y="1078991"/>
                </a:lnTo>
                <a:lnTo>
                  <a:pt x="1862328" y="1063751"/>
                </a:lnTo>
                <a:lnTo>
                  <a:pt x="1874520" y="1048511"/>
                </a:lnTo>
                <a:lnTo>
                  <a:pt x="1880616" y="1030223"/>
                </a:lnTo>
                <a:lnTo>
                  <a:pt x="1889760" y="1011934"/>
                </a:lnTo>
                <a:lnTo>
                  <a:pt x="1892808" y="993646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121151" y="5166362"/>
            <a:ext cx="1886711" cy="1143000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115055" y="5163313"/>
            <a:ext cx="1896110" cy="1149350"/>
          </a:xfrm>
          <a:custGeom>
            <a:avLst/>
            <a:gdLst/>
            <a:ahLst/>
            <a:cxnLst/>
            <a:rect l="l" t="t" r="r" b="b"/>
            <a:pathLst>
              <a:path w="1896110" h="1149350">
                <a:moveTo>
                  <a:pt x="1895855" y="975359"/>
                </a:moveTo>
                <a:lnTo>
                  <a:pt x="1895855" y="173735"/>
                </a:lnTo>
                <a:lnTo>
                  <a:pt x="1892807" y="155447"/>
                </a:lnTo>
                <a:lnTo>
                  <a:pt x="1874519" y="100583"/>
                </a:lnTo>
                <a:lnTo>
                  <a:pt x="1862327" y="85343"/>
                </a:lnTo>
                <a:lnTo>
                  <a:pt x="1853183" y="70103"/>
                </a:lnTo>
                <a:lnTo>
                  <a:pt x="1840991" y="54863"/>
                </a:lnTo>
                <a:lnTo>
                  <a:pt x="1825751" y="42671"/>
                </a:lnTo>
                <a:lnTo>
                  <a:pt x="1810511" y="33527"/>
                </a:lnTo>
                <a:lnTo>
                  <a:pt x="1795271" y="21335"/>
                </a:lnTo>
                <a:lnTo>
                  <a:pt x="1740407" y="3047"/>
                </a:lnTo>
                <a:lnTo>
                  <a:pt x="1722119" y="0"/>
                </a:lnTo>
                <a:lnTo>
                  <a:pt x="173735" y="0"/>
                </a:lnTo>
                <a:lnTo>
                  <a:pt x="118871" y="15239"/>
                </a:lnTo>
                <a:lnTo>
                  <a:pt x="70103" y="42671"/>
                </a:lnTo>
                <a:lnTo>
                  <a:pt x="57911" y="57911"/>
                </a:lnTo>
                <a:lnTo>
                  <a:pt x="45719" y="70103"/>
                </a:lnTo>
                <a:lnTo>
                  <a:pt x="15239" y="118871"/>
                </a:lnTo>
                <a:lnTo>
                  <a:pt x="3047" y="155447"/>
                </a:lnTo>
                <a:lnTo>
                  <a:pt x="0" y="173735"/>
                </a:lnTo>
                <a:lnTo>
                  <a:pt x="0" y="975359"/>
                </a:lnTo>
                <a:lnTo>
                  <a:pt x="3047" y="993647"/>
                </a:lnTo>
                <a:lnTo>
                  <a:pt x="9143" y="1014983"/>
                </a:lnTo>
                <a:lnTo>
                  <a:pt x="9143" y="173735"/>
                </a:lnTo>
                <a:lnTo>
                  <a:pt x="12191" y="155447"/>
                </a:lnTo>
                <a:lnTo>
                  <a:pt x="18287" y="140207"/>
                </a:lnTo>
                <a:lnTo>
                  <a:pt x="24383" y="121919"/>
                </a:lnTo>
                <a:lnTo>
                  <a:pt x="51815" y="76199"/>
                </a:lnTo>
                <a:lnTo>
                  <a:pt x="91439" y="39623"/>
                </a:lnTo>
                <a:lnTo>
                  <a:pt x="158495" y="12191"/>
                </a:lnTo>
                <a:lnTo>
                  <a:pt x="1722119" y="9143"/>
                </a:lnTo>
                <a:lnTo>
                  <a:pt x="1740407" y="12191"/>
                </a:lnTo>
                <a:lnTo>
                  <a:pt x="1789175" y="30479"/>
                </a:lnTo>
                <a:lnTo>
                  <a:pt x="1844039" y="76199"/>
                </a:lnTo>
                <a:lnTo>
                  <a:pt x="1871471" y="121919"/>
                </a:lnTo>
                <a:lnTo>
                  <a:pt x="1883663" y="158495"/>
                </a:lnTo>
                <a:lnTo>
                  <a:pt x="1886711" y="176783"/>
                </a:lnTo>
                <a:lnTo>
                  <a:pt x="1886711" y="1018031"/>
                </a:lnTo>
                <a:lnTo>
                  <a:pt x="1889759" y="1011935"/>
                </a:lnTo>
                <a:lnTo>
                  <a:pt x="1895855" y="975359"/>
                </a:lnTo>
                <a:close/>
              </a:path>
              <a:path w="1896110" h="1149350">
                <a:moveTo>
                  <a:pt x="1886711" y="1018031"/>
                </a:moveTo>
                <a:lnTo>
                  <a:pt x="1886711" y="975359"/>
                </a:lnTo>
                <a:lnTo>
                  <a:pt x="1883663" y="993647"/>
                </a:lnTo>
                <a:lnTo>
                  <a:pt x="1877567" y="1011935"/>
                </a:lnTo>
                <a:lnTo>
                  <a:pt x="1871471" y="1027175"/>
                </a:lnTo>
                <a:lnTo>
                  <a:pt x="1865375" y="1045463"/>
                </a:lnTo>
                <a:lnTo>
                  <a:pt x="1856231" y="1060703"/>
                </a:lnTo>
                <a:lnTo>
                  <a:pt x="1844039" y="1072895"/>
                </a:lnTo>
                <a:lnTo>
                  <a:pt x="1831847" y="1088135"/>
                </a:lnTo>
                <a:lnTo>
                  <a:pt x="1819655" y="1097279"/>
                </a:lnTo>
                <a:lnTo>
                  <a:pt x="1773935" y="1127759"/>
                </a:lnTo>
                <a:lnTo>
                  <a:pt x="1719071" y="1139951"/>
                </a:lnTo>
                <a:lnTo>
                  <a:pt x="176783" y="1139951"/>
                </a:lnTo>
                <a:lnTo>
                  <a:pt x="140207" y="1133855"/>
                </a:lnTo>
                <a:lnTo>
                  <a:pt x="91439" y="1109471"/>
                </a:lnTo>
                <a:lnTo>
                  <a:pt x="51815" y="1072895"/>
                </a:lnTo>
                <a:lnTo>
                  <a:pt x="24383" y="1027175"/>
                </a:lnTo>
                <a:lnTo>
                  <a:pt x="18287" y="1008887"/>
                </a:lnTo>
                <a:lnTo>
                  <a:pt x="12191" y="993647"/>
                </a:lnTo>
                <a:lnTo>
                  <a:pt x="9143" y="975359"/>
                </a:lnTo>
                <a:lnTo>
                  <a:pt x="9143" y="1014983"/>
                </a:lnTo>
                <a:lnTo>
                  <a:pt x="15239" y="1030223"/>
                </a:lnTo>
                <a:lnTo>
                  <a:pt x="33527" y="1063751"/>
                </a:lnTo>
                <a:lnTo>
                  <a:pt x="57911" y="1094231"/>
                </a:lnTo>
                <a:lnTo>
                  <a:pt x="103631" y="1127759"/>
                </a:lnTo>
                <a:lnTo>
                  <a:pt x="118871" y="1136903"/>
                </a:lnTo>
                <a:lnTo>
                  <a:pt x="137159" y="1142999"/>
                </a:lnTo>
                <a:lnTo>
                  <a:pt x="155447" y="1146047"/>
                </a:lnTo>
                <a:lnTo>
                  <a:pt x="176783" y="1149095"/>
                </a:lnTo>
                <a:lnTo>
                  <a:pt x="1722119" y="1149095"/>
                </a:lnTo>
                <a:lnTo>
                  <a:pt x="1758695" y="1142999"/>
                </a:lnTo>
                <a:lnTo>
                  <a:pt x="1776983" y="1133855"/>
                </a:lnTo>
                <a:lnTo>
                  <a:pt x="1795271" y="1127759"/>
                </a:lnTo>
                <a:lnTo>
                  <a:pt x="1810511" y="1115567"/>
                </a:lnTo>
                <a:lnTo>
                  <a:pt x="1825751" y="1106423"/>
                </a:lnTo>
                <a:lnTo>
                  <a:pt x="1840991" y="1094231"/>
                </a:lnTo>
                <a:lnTo>
                  <a:pt x="1853183" y="1078991"/>
                </a:lnTo>
                <a:lnTo>
                  <a:pt x="1862327" y="1063751"/>
                </a:lnTo>
                <a:lnTo>
                  <a:pt x="1874519" y="1048511"/>
                </a:lnTo>
                <a:lnTo>
                  <a:pt x="1880615" y="1030223"/>
                </a:lnTo>
                <a:lnTo>
                  <a:pt x="1886711" y="1018031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3259973" y="5250042"/>
            <a:ext cx="1646049" cy="10046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635" algn="ctr">
              <a:lnSpc>
                <a:spcPct val="101699"/>
              </a:lnSpc>
            </a:pPr>
            <a:r>
              <a:rPr lang="uk-UA" sz="1600" b="1" spc="10" dirty="0" smtClean="0">
                <a:solidFill>
                  <a:srgbClr val="FFFFFF"/>
                </a:solidFill>
                <a:latin typeface="Calibri"/>
                <a:cs typeface="Calibri"/>
              </a:rPr>
              <a:t>Підтримується не-європейською приймаючою стороною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3962400" y="4992624"/>
            <a:ext cx="158750" cy="137161"/>
          </a:xfrm>
          <a:custGeom>
            <a:avLst/>
            <a:gdLst/>
            <a:ahLst/>
            <a:cxnLst/>
            <a:rect l="l" t="t" r="r" b="b"/>
            <a:pathLst>
              <a:path w="158750" h="137160">
                <a:moveTo>
                  <a:pt x="77486" y="67055"/>
                </a:moveTo>
                <a:lnTo>
                  <a:pt x="0" y="0"/>
                </a:lnTo>
                <a:lnTo>
                  <a:pt x="0" y="67055"/>
                </a:lnTo>
                <a:lnTo>
                  <a:pt x="77486" y="67055"/>
                </a:lnTo>
                <a:close/>
              </a:path>
              <a:path w="158750" h="137160">
                <a:moveTo>
                  <a:pt x="94488" y="81768"/>
                </a:moveTo>
                <a:lnTo>
                  <a:pt x="94488" y="67055"/>
                </a:lnTo>
                <a:lnTo>
                  <a:pt x="77486" y="67055"/>
                </a:lnTo>
                <a:lnTo>
                  <a:pt x="94488" y="81768"/>
                </a:lnTo>
                <a:close/>
              </a:path>
              <a:path w="158750" h="137160">
                <a:moveTo>
                  <a:pt x="158495" y="137159"/>
                </a:moveTo>
                <a:lnTo>
                  <a:pt x="94488" y="81768"/>
                </a:lnTo>
                <a:lnTo>
                  <a:pt x="94488" y="137159"/>
                </a:lnTo>
                <a:lnTo>
                  <a:pt x="158495" y="137159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956303" y="4916426"/>
            <a:ext cx="262255" cy="213360"/>
          </a:xfrm>
          <a:custGeom>
            <a:avLst/>
            <a:gdLst/>
            <a:ahLst/>
            <a:cxnLst/>
            <a:rect l="l" t="t" r="r" b="b"/>
            <a:pathLst>
              <a:path w="262254" h="213360">
                <a:moveTo>
                  <a:pt x="94487" y="76199"/>
                </a:moveTo>
                <a:lnTo>
                  <a:pt x="94487" y="70103"/>
                </a:lnTo>
                <a:lnTo>
                  <a:pt x="0" y="70103"/>
                </a:lnTo>
                <a:lnTo>
                  <a:pt x="7263" y="76199"/>
                </a:lnTo>
                <a:lnTo>
                  <a:pt x="94487" y="76199"/>
                </a:lnTo>
                <a:close/>
              </a:path>
              <a:path w="262254" h="213360">
                <a:moveTo>
                  <a:pt x="87159" y="143255"/>
                </a:moveTo>
                <a:lnTo>
                  <a:pt x="7263" y="76199"/>
                </a:lnTo>
                <a:lnTo>
                  <a:pt x="6096" y="76199"/>
                </a:lnTo>
                <a:lnTo>
                  <a:pt x="6096" y="143255"/>
                </a:lnTo>
                <a:lnTo>
                  <a:pt x="87159" y="143255"/>
                </a:lnTo>
                <a:close/>
              </a:path>
              <a:path w="262254" h="213360">
                <a:moveTo>
                  <a:pt x="100584" y="154522"/>
                </a:moveTo>
                <a:lnTo>
                  <a:pt x="100584" y="143255"/>
                </a:lnTo>
                <a:lnTo>
                  <a:pt x="87159" y="143255"/>
                </a:lnTo>
                <a:lnTo>
                  <a:pt x="100584" y="154522"/>
                </a:lnTo>
                <a:close/>
              </a:path>
              <a:path w="262254" h="213360">
                <a:moveTo>
                  <a:pt x="170687" y="6095"/>
                </a:moveTo>
                <a:lnTo>
                  <a:pt x="170687" y="0"/>
                </a:lnTo>
                <a:lnTo>
                  <a:pt x="94487" y="0"/>
                </a:lnTo>
                <a:lnTo>
                  <a:pt x="94487" y="70103"/>
                </a:lnTo>
                <a:lnTo>
                  <a:pt x="100583" y="70103"/>
                </a:lnTo>
                <a:lnTo>
                  <a:pt x="100583" y="76199"/>
                </a:lnTo>
                <a:lnTo>
                  <a:pt x="100584" y="6095"/>
                </a:lnTo>
                <a:lnTo>
                  <a:pt x="170687" y="6095"/>
                </a:lnTo>
                <a:close/>
              </a:path>
              <a:path w="262254" h="213360">
                <a:moveTo>
                  <a:pt x="100583" y="76199"/>
                </a:moveTo>
                <a:lnTo>
                  <a:pt x="100583" y="70103"/>
                </a:lnTo>
                <a:lnTo>
                  <a:pt x="94488" y="76199"/>
                </a:lnTo>
                <a:lnTo>
                  <a:pt x="100583" y="76199"/>
                </a:lnTo>
                <a:close/>
              </a:path>
              <a:path w="262254" h="213360">
                <a:moveTo>
                  <a:pt x="170687" y="213359"/>
                </a:moveTo>
                <a:lnTo>
                  <a:pt x="100584" y="154522"/>
                </a:lnTo>
                <a:lnTo>
                  <a:pt x="100584" y="213359"/>
                </a:lnTo>
                <a:lnTo>
                  <a:pt x="170687" y="213359"/>
                </a:lnTo>
                <a:close/>
              </a:path>
              <a:path w="262254" h="213360">
                <a:moveTo>
                  <a:pt x="170687" y="70103"/>
                </a:moveTo>
                <a:lnTo>
                  <a:pt x="170687" y="6095"/>
                </a:lnTo>
                <a:lnTo>
                  <a:pt x="164592" y="6095"/>
                </a:lnTo>
                <a:lnTo>
                  <a:pt x="164592" y="70103"/>
                </a:lnTo>
                <a:lnTo>
                  <a:pt x="170687" y="70103"/>
                </a:lnTo>
                <a:close/>
              </a:path>
              <a:path w="262254" h="213360">
                <a:moveTo>
                  <a:pt x="170687" y="76199"/>
                </a:moveTo>
                <a:lnTo>
                  <a:pt x="164592" y="70104"/>
                </a:lnTo>
                <a:lnTo>
                  <a:pt x="164592" y="76199"/>
                </a:lnTo>
                <a:lnTo>
                  <a:pt x="170687" y="76199"/>
                </a:lnTo>
                <a:close/>
              </a:path>
              <a:path w="262254" h="213360">
                <a:moveTo>
                  <a:pt x="259080" y="146303"/>
                </a:moveTo>
                <a:lnTo>
                  <a:pt x="259080" y="143255"/>
                </a:lnTo>
                <a:lnTo>
                  <a:pt x="164592" y="143255"/>
                </a:lnTo>
                <a:lnTo>
                  <a:pt x="164592" y="146303"/>
                </a:lnTo>
                <a:lnTo>
                  <a:pt x="170687" y="143255"/>
                </a:lnTo>
                <a:lnTo>
                  <a:pt x="170687" y="146303"/>
                </a:lnTo>
                <a:lnTo>
                  <a:pt x="259080" y="146303"/>
                </a:lnTo>
                <a:close/>
              </a:path>
              <a:path w="262254" h="213360">
                <a:moveTo>
                  <a:pt x="170687" y="146303"/>
                </a:moveTo>
                <a:lnTo>
                  <a:pt x="170687" y="143255"/>
                </a:lnTo>
                <a:lnTo>
                  <a:pt x="164592" y="146303"/>
                </a:lnTo>
                <a:lnTo>
                  <a:pt x="170687" y="146303"/>
                </a:lnTo>
                <a:close/>
              </a:path>
              <a:path w="262254" h="213360">
                <a:moveTo>
                  <a:pt x="170687" y="213359"/>
                </a:moveTo>
                <a:lnTo>
                  <a:pt x="170687" y="146303"/>
                </a:lnTo>
                <a:lnTo>
                  <a:pt x="164592" y="146303"/>
                </a:lnTo>
                <a:lnTo>
                  <a:pt x="164592" y="208243"/>
                </a:lnTo>
                <a:lnTo>
                  <a:pt x="170687" y="213359"/>
                </a:lnTo>
                <a:close/>
              </a:path>
              <a:path w="262254" h="213360">
                <a:moveTo>
                  <a:pt x="262127" y="146303"/>
                </a:moveTo>
                <a:lnTo>
                  <a:pt x="262127" y="70103"/>
                </a:lnTo>
                <a:lnTo>
                  <a:pt x="170687" y="70103"/>
                </a:lnTo>
                <a:lnTo>
                  <a:pt x="170687" y="76199"/>
                </a:lnTo>
                <a:lnTo>
                  <a:pt x="259080" y="76199"/>
                </a:lnTo>
                <a:lnTo>
                  <a:pt x="259080" y="146303"/>
                </a:lnTo>
                <a:lnTo>
                  <a:pt x="262127" y="146303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962400" y="4992625"/>
            <a:ext cx="94615" cy="67310"/>
          </a:xfrm>
          <a:custGeom>
            <a:avLst/>
            <a:gdLst/>
            <a:ahLst/>
            <a:cxnLst/>
            <a:rect l="l" t="t" r="r" b="b"/>
            <a:pathLst>
              <a:path w="94614" h="67310">
                <a:moveTo>
                  <a:pt x="94487" y="67055"/>
                </a:moveTo>
                <a:lnTo>
                  <a:pt x="94487" y="0"/>
                </a:lnTo>
                <a:lnTo>
                  <a:pt x="0" y="0"/>
                </a:lnTo>
                <a:lnTo>
                  <a:pt x="0" y="67055"/>
                </a:lnTo>
                <a:lnTo>
                  <a:pt x="94487" y="67055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056888" y="4922521"/>
            <a:ext cx="64136" cy="207645"/>
          </a:xfrm>
          <a:custGeom>
            <a:avLst/>
            <a:gdLst/>
            <a:ahLst/>
            <a:cxnLst/>
            <a:rect l="l" t="t" r="r" b="b"/>
            <a:pathLst>
              <a:path w="64135" h="207645">
                <a:moveTo>
                  <a:pt x="64007" y="207263"/>
                </a:moveTo>
                <a:lnTo>
                  <a:pt x="64007" y="0"/>
                </a:lnTo>
                <a:lnTo>
                  <a:pt x="0" y="0"/>
                </a:lnTo>
                <a:lnTo>
                  <a:pt x="0" y="207263"/>
                </a:lnTo>
                <a:lnTo>
                  <a:pt x="64007" y="207263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120896" y="4992625"/>
            <a:ext cx="94615" cy="67310"/>
          </a:xfrm>
          <a:custGeom>
            <a:avLst/>
            <a:gdLst/>
            <a:ahLst/>
            <a:cxnLst/>
            <a:rect l="l" t="t" r="r" b="b"/>
            <a:pathLst>
              <a:path w="94614" h="67310">
                <a:moveTo>
                  <a:pt x="94487" y="67055"/>
                </a:moveTo>
                <a:lnTo>
                  <a:pt x="94487" y="0"/>
                </a:lnTo>
                <a:lnTo>
                  <a:pt x="0" y="0"/>
                </a:lnTo>
                <a:lnTo>
                  <a:pt x="0" y="67055"/>
                </a:lnTo>
                <a:lnTo>
                  <a:pt x="94487" y="67055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956303" y="4916425"/>
            <a:ext cx="262255" cy="219710"/>
          </a:xfrm>
          <a:custGeom>
            <a:avLst/>
            <a:gdLst/>
            <a:ahLst/>
            <a:cxnLst/>
            <a:rect l="l" t="t" r="r" b="b"/>
            <a:pathLst>
              <a:path w="262254" h="219710">
                <a:moveTo>
                  <a:pt x="100583" y="70103"/>
                </a:moveTo>
                <a:lnTo>
                  <a:pt x="0" y="70103"/>
                </a:lnTo>
                <a:lnTo>
                  <a:pt x="0" y="146303"/>
                </a:lnTo>
                <a:lnTo>
                  <a:pt x="6095" y="146303"/>
                </a:lnTo>
                <a:lnTo>
                  <a:pt x="6095" y="82295"/>
                </a:lnTo>
                <a:lnTo>
                  <a:pt x="12191" y="76199"/>
                </a:lnTo>
                <a:lnTo>
                  <a:pt x="12191" y="82295"/>
                </a:lnTo>
                <a:lnTo>
                  <a:pt x="94487" y="82295"/>
                </a:lnTo>
                <a:lnTo>
                  <a:pt x="94487" y="76199"/>
                </a:lnTo>
                <a:lnTo>
                  <a:pt x="100583" y="70103"/>
                </a:lnTo>
                <a:close/>
              </a:path>
              <a:path w="262254" h="219710">
                <a:moveTo>
                  <a:pt x="12191" y="82295"/>
                </a:moveTo>
                <a:lnTo>
                  <a:pt x="12191" y="76199"/>
                </a:lnTo>
                <a:lnTo>
                  <a:pt x="6095" y="82295"/>
                </a:lnTo>
                <a:lnTo>
                  <a:pt x="12191" y="82295"/>
                </a:lnTo>
                <a:close/>
              </a:path>
              <a:path w="262254" h="219710">
                <a:moveTo>
                  <a:pt x="12191" y="137159"/>
                </a:moveTo>
                <a:lnTo>
                  <a:pt x="12191" y="82295"/>
                </a:lnTo>
                <a:lnTo>
                  <a:pt x="6095" y="82295"/>
                </a:lnTo>
                <a:lnTo>
                  <a:pt x="6095" y="137159"/>
                </a:lnTo>
                <a:lnTo>
                  <a:pt x="12191" y="137159"/>
                </a:lnTo>
                <a:close/>
              </a:path>
              <a:path w="262254" h="219710">
                <a:moveTo>
                  <a:pt x="103631" y="207263"/>
                </a:moveTo>
                <a:lnTo>
                  <a:pt x="103631" y="137159"/>
                </a:lnTo>
                <a:lnTo>
                  <a:pt x="6095" y="137159"/>
                </a:lnTo>
                <a:lnTo>
                  <a:pt x="12191" y="143255"/>
                </a:lnTo>
                <a:lnTo>
                  <a:pt x="12191" y="146303"/>
                </a:lnTo>
                <a:lnTo>
                  <a:pt x="94487" y="146303"/>
                </a:lnTo>
                <a:lnTo>
                  <a:pt x="94487" y="143255"/>
                </a:lnTo>
                <a:lnTo>
                  <a:pt x="100583" y="146303"/>
                </a:lnTo>
                <a:lnTo>
                  <a:pt x="100583" y="207263"/>
                </a:lnTo>
                <a:lnTo>
                  <a:pt x="103631" y="207263"/>
                </a:lnTo>
                <a:close/>
              </a:path>
              <a:path w="262254" h="219710">
                <a:moveTo>
                  <a:pt x="12191" y="146303"/>
                </a:moveTo>
                <a:lnTo>
                  <a:pt x="12191" y="143255"/>
                </a:lnTo>
                <a:lnTo>
                  <a:pt x="6095" y="137159"/>
                </a:lnTo>
                <a:lnTo>
                  <a:pt x="6095" y="146303"/>
                </a:lnTo>
                <a:lnTo>
                  <a:pt x="12191" y="146303"/>
                </a:lnTo>
                <a:close/>
              </a:path>
              <a:path w="262254" h="219710">
                <a:moveTo>
                  <a:pt x="170687" y="70103"/>
                </a:moveTo>
                <a:lnTo>
                  <a:pt x="170687" y="0"/>
                </a:lnTo>
                <a:lnTo>
                  <a:pt x="94487" y="0"/>
                </a:lnTo>
                <a:lnTo>
                  <a:pt x="94487" y="70103"/>
                </a:lnTo>
                <a:lnTo>
                  <a:pt x="100583" y="70103"/>
                </a:lnTo>
                <a:lnTo>
                  <a:pt x="100583" y="9143"/>
                </a:lnTo>
                <a:lnTo>
                  <a:pt x="103631" y="6095"/>
                </a:lnTo>
                <a:lnTo>
                  <a:pt x="103631" y="9143"/>
                </a:lnTo>
                <a:lnTo>
                  <a:pt x="161543" y="9143"/>
                </a:lnTo>
                <a:lnTo>
                  <a:pt x="161543" y="6095"/>
                </a:lnTo>
                <a:lnTo>
                  <a:pt x="164591" y="9143"/>
                </a:lnTo>
                <a:lnTo>
                  <a:pt x="164591" y="70103"/>
                </a:lnTo>
                <a:lnTo>
                  <a:pt x="170687" y="70103"/>
                </a:lnTo>
                <a:close/>
              </a:path>
              <a:path w="262254" h="219710">
                <a:moveTo>
                  <a:pt x="103631" y="82295"/>
                </a:moveTo>
                <a:lnTo>
                  <a:pt x="103631" y="9143"/>
                </a:lnTo>
                <a:lnTo>
                  <a:pt x="100583" y="9143"/>
                </a:lnTo>
                <a:lnTo>
                  <a:pt x="100583" y="70103"/>
                </a:lnTo>
                <a:lnTo>
                  <a:pt x="94487" y="76199"/>
                </a:lnTo>
                <a:lnTo>
                  <a:pt x="94487" y="82295"/>
                </a:lnTo>
                <a:lnTo>
                  <a:pt x="103631" y="82295"/>
                </a:lnTo>
                <a:close/>
              </a:path>
              <a:path w="262254" h="219710">
                <a:moveTo>
                  <a:pt x="100583" y="146303"/>
                </a:moveTo>
                <a:lnTo>
                  <a:pt x="94487" y="143255"/>
                </a:lnTo>
                <a:lnTo>
                  <a:pt x="94487" y="146303"/>
                </a:lnTo>
                <a:lnTo>
                  <a:pt x="100583" y="146303"/>
                </a:lnTo>
                <a:close/>
              </a:path>
              <a:path w="262254" h="219710">
                <a:moveTo>
                  <a:pt x="103631" y="219455"/>
                </a:moveTo>
                <a:lnTo>
                  <a:pt x="103631" y="213359"/>
                </a:lnTo>
                <a:lnTo>
                  <a:pt x="100583" y="207263"/>
                </a:lnTo>
                <a:lnTo>
                  <a:pt x="100583" y="146303"/>
                </a:lnTo>
                <a:lnTo>
                  <a:pt x="94487" y="146303"/>
                </a:lnTo>
                <a:lnTo>
                  <a:pt x="94487" y="219455"/>
                </a:lnTo>
                <a:lnTo>
                  <a:pt x="103631" y="219455"/>
                </a:lnTo>
                <a:close/>
              </a:path>
              <a:path w="262254" h="219710">
                <a:moveTo>
                  <a:pt x="103631" y="9143"/>
                </a:moveTo>
                <a:lnTo>
                  <a:pt x="103631" y="6095"/>
                </a:lnTo>
                <a:lnTo>
                  <a:pt x="100583" y="9143"/>
                </a:lnTo>
                <a:lnTo>
                  <a:pt x="103631" y="9143"/>
                </a:lnTo>
                <a:close/>
              </a:path>
              <a:path w="262254" h="219710">
                <a:moveTo>
                  <a:pt x="164591" y="207263"/>
                </a:moveTo>
                <a:lnTo>
                  <a:pt x="100583" y="207263"/>
                </a:lnTo>
                <a:lnTo>
                  <a:pt x="103631" y="213359"/>
                </a:lnTo>
                <a:lnTo>
                  <a:pt x="103631" y="219455"/>
                </a:lnTo>
                <a:lnTo>
                  <a:pt x="161543" y="219455"/>
                </a:lnTo>
                <a:lnTo>
                  <a:pt x="161543" y="213359"/>
                </a:lnTo>
                <a:lnTo>
                  <a:pt x="164591" y="207263"/>
                </a:lnTo>
                <a:close/>
              </a:path>
              <a:path w="262254" h="219710">
                <a:moveTo>
                  <a:pt x="164591" y="9143"/>
                </a:moveTo>
                <a:lnTo>
                  <a:pt x="161543" y="6095"/>
                </a:lnTo>
                <a:lnTo>
                  <a:pt x="161543" y="9143"/>
                </a:lnTo>
                <a:lnTo>
                  <a:pt x="164591" y="9143"/>
                </a:lnTo>
                <a:close/>
              </a:path>
              <a:path w="262254" h="219710">
                <a:moveTo>
                  <a:pt x="170687" y="82295"/>
                </a:moveTo>
                <a:lnTo>
                  <a:pt x="170687" y="76199"/>
                </a:lnTo>
                <a:lnTo>
                  <a:pt x="164591" y="70103"/>
                </a:lnTo>
                <a:lnTo>
                  <a:pt x="164591" y="9143"/>
                </a:lnTo>
                <a:lnTo>
                  <a:pt x="161543" y="9143"/>
                </a:lnTo>
                <a:lnTo>
                  <a:pt x="161543" y="82295"/>
                </a:lnTo>
                <a:lnTo>
                  <a:pt x="170687" y="82295"/>
                </a:lnTo>
                <a:close/>
              </a:path>
              <a:path w="262254" h="219710">
                <a:moveTo>
                  <a:pt x="259079" y="137159"/>
                </a:moveTo>
                <a:lnTo>
                  <a:pt x="161543" y="137159"/>
                </a:lnTo>
                <a:lnTo>
                  <a:pt x="161543" y="207263"/>
                </a:lnTo>
                <a:lnTo>
                  <a:pt x="164591" y="207263"/>
                </a:lnTo>
                <a:lnTo>
                  <a:pt x="164591" y="146303"/>
                </a:lnTo>
                <a:lnTo>
                  <a:pt x="170687" y="143255"/>
                </a:lnTo>
                <a:lnTo>
                  <a:pt x="170687" y="146303"/>
                </a:lnTo>
                <a:lnTo>
                  <a:pt x="252983" y="146303"/>
                </a:lnTo>
                <a:lnTo>
                  <a:pt x="252983" y="143255"/>
                </a:lnTo>
                <a:lnTo>
                  <a:pt x="259079" y="137159"/>
                </a:lnTo>
                <a:close/>
              </a:path>
              <a:path w="262254" h="219710">
                <a:moveTo>
                  <a:pt x="170687" y="219455"/>
                </a:moveTo>
                <a:lnTo>
                  <a:pt x="170687" y="146303"/>
                </a:lnTo>
                <a:lnTo>
                  <a:pt x="164591" y="146303"/>
                </a:lnTo>
                <a:lnTo>
                  <a:pt x="164591" y="207263"/>
                </a:lnTo>
                <a:lnTo>
                  <a:pt x="161543" y="213359"/>
                </a:lnTo>
                <a:lnTo>
                  <a:pt x="161543" y="219455"/>
                </a:lnTo>
                <a:lnTo>
                  <a:pt x="170687" y="219455"/>
                </a:lnTo>
                <a:close/>
              </a:path>
              <a:path w="262254" h="219710">
                <a:moveTo>
                  <a:pt x="262127" y="146303"/>
                </a:moveTo>
                <a:lnTo>
                  <a:pt x="262127" y="70103"/>
                </a:lnTo>
                <a:lnTo>
                  <a:pt x="164591" y="70103"/>
                </a:lnTo>
                <a:lnTo>
                  <a:pt x="170687" y="76199"/>
                </a:lnTo>
                <a:lnTo>
                  <a:pt x="170687" y="82295"/>
                </a:lnTo>
                <a:lnTo>
                  <a:pt x="252983" y="82295"/>
                </a:lnTo>
                <a:lnTo>
                  <a:pt x="252983" y="76199"/>
                </a:lnTo>
                <a:lnTo>
                  <a:pt x="259079" y="82295"/>
                </a:lnTo>
                <a:lnTo>
                  <a:pt x="259079" y="146303"/>
                </a:lnTo>
                <a:lnTo>
                  <a:pt x="262127" y="146303"/>
                </a:lnTo>
                <a:close/>
              </a:path>
              <a:path w="262254" h="219710">
                <a:moveTo>
                  <a:pt x="170687" y="146303"/>
                </a:moveTo>
                <a:lnTo>
                  <a:pt x="170687" y="143255"/>
                </a:lnTo>
                <a:lnTo>
                  <a:pt x="164591" y="146303"/>
                </a:lnTo>
                <a:lnTo>
                  <a:pt x="170687" y="146303"/>
                </a:lnTo>
                <a:close/>
              </a:path>
              <a:path w="262254" h="219710">
                <a:moveTo>
                  <a:pt x="259079" y="82295"/>
                </a:moveTo>
                <a:lnTo>
                  <a:pt x="252983" y="76199"/>
                </a:lnTo>
                <a:lnTo>
                  <a:pt x="252983" y="82295"/>
                </a:lnTo>
                <a:lnTo>
                  <a:pt x="259079" y="82295"/>
                </a:lnTo>
                <a:close/>
              </a:path>
              <a:path w="262254" h="219710">
                <a:moveTo>
                  <a:pt x="259079" y="137159"/>
                </a:moveTo>
                <a:lnTo>
                  <a:pt x="259079" y="82295"/>
                </a:lnTo>
                <a:lnTo>
                  <a:pt x="252983" y="82295"/>
                </a:lnTo>
                <a:lnTo>
                  <a:pt x="252983" y="137159"/>
                </a:lnTo>
                <a:lnTo>
                  <a:pt x="259079" y="137159"/>
                </a:lnTo>
                <a:close/>
              </a:path>
              <a:path w="262254" h="219710">
                <a:moveTo>
                  <a:pt x="259079" y="146303"/>
                </a:moveTo>
                <a:lnTo>
                  <a:pt x="259079" y="137159"/>
                </a:lnTo>
                <a:lnTo>
                  <a:pt x="252983" y="143255"/>
                </a:lnTo>
                <a:lnTo>
                  <a:pt x="252983" y="146303"/>
                </a:lnTo>
                <a:lnTo>
                  <a:pt x="259079" y="146303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284720" y="4011168"/>
            <a:ext cx="6095" cy="18287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468112" y="4849369"/>
            <a:ext cx="91439" cy="36575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7135368" y="4742689"/>
            <a:ext cx="155447" cy="143254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398009" y="3883152"/>
            <a:ext cx="1899285" cy="1003300"/>
          </a:xfrm>
          <a:custGeom>
            <a:avLst/>
            <a:gdLst/>
            <a:ahLst/>
            <a:cxnLst/>
            <a:rect l="l" t="t" r="r" b="b"/>
            <a:pathLst>
              <a:path w="1899284" h="1003300">
                <a:moveTo>
                  <a:pt x="1761742" y="3047"/>
                </a:moveTo>
                <a:lnTo>
                  <a:pt x="1743455" y="0"/>
                </a:lnTo>
                <a:lnTo>
                  <a:pt x="155447" y="0"/>
                </a:lnTo>
                <a:lnTo>
                  <a:pt x="137159" y="3047"/>
                </a:lnTo>
                <a:lnTo>
                  <a:pt x="91439" y="18287"/>
                </a:lnTo>
                <a:lnTo>
                  <a:pt x="39623" y="60959"/>
                </a:lnTo>
                <a:lnTo>
                  <a:pt x="9143" y="118871"/>
                </a:lnTo>
                <a:lnTo>
                  <a:pt x="6095" y="137159"/>
                </a:lnTo>
                <a:lnTo>
                  <a:pt x="3047" y="152399"/>
                </a:lnTo>
                <a:lnTo>
                  <a:pt x="0" y="170687"/>
                </a:lnTo>
                <a:lnTo>
                  <a:pt x="6096" y="173567"/>
                </a:lnTo>
                <a:lnTo>
                  <a:pt x="6096" y="149351"/>
                </a:lnTo>
                <a:lnTo>
                  <a:pt x="9144" y="134111"/>
                </a:lnTo>
                <a:lnTo>
                  <a:pt x="12192" y="121919"/>
                </a:lnTo>
                <a:lnTo>
                  <a:pt x="18288" y="103631"/>
                </a:lnTo>
                <a:lnTo>
                  <a:pt x="27432" y="85343"/>
                </a:lnTo>
                <a:lnTo>
                  <a:pt x="30480" y="82295"/>
                </a:lnTo>
                <a:lnTo>
                  <a:pt x="33528" y="76199"/>
                </a:lnTo>
                <a:lnTo>
                  <a:pt x="36576" y="73151"/>
                </a:lnTo>
                <a:lnTo>
                  <a:pt x="39624" y="67055"/>
                </a:lnTo>
                <a:lnTo>
                  <a:pt x="70104" y="36575"/>
                </a:lnTo>
                <a:lnTo>
                  <a:pt x="76200" y="33527"/>
                </a:lnTo>
                <a:lnTo>
                  <a:pt x="79248" y="30479"/>
                </a:lnTo>
                <a:lnTo>
                  <a:pt x="85344" y="27431"/>
                </a:lnTo>
                <a:lnTo>
                  <a:pt x="88392" y="24383"/>
                </a:lnTo>
                <a:lnTo>
                  <a:pt x="100584" y="18287"/>
                </a:lnTo>
                <a:lnTo>
                  <a:pt x="109728" y="15239"/>
                </a:lnTo>
                <a:lnTo>
                  <a:pt x="115824" y="12191"/>
                </a:lnTo>
                <a:lnTo>
                  <a:pt x="124968" y="9143"/>
                </a:lnTo>
                <a:lnTo>
                  <a:pt x="137160" y="6095"/>
                </a:lnTo>
                <a:lnTo>
                  <a:pt x="158496" y="3047"/>
                </a:lnTo>
                <a:lnTo>
                  <a:pt x="1761742" y="3047"/>
                </a:lnTo>
                <a:close/>
              </a:path>
              <a:path w="1899284" h="1003300">
                <a:moveTo>
                  <a:pt x="1751539" y="997971"/>
                </a:moveTo>
                <a:lnTo>
                  <a:pt x="6096" y="173567"/>
                </a:lnTo>
                <a:lnTo>
                  <a:pt x="6096" y="856487"/>
                </a:lnTo>
                <a:lnTo>
                  <a:pt x="9144" y="856487"/>
                </a:lnTo>
                <a:lnTo>
                  <a:pt x="9144" y="871727"/>
                </a:lnTo>
                <a:lnTo>
                  <a:pt x="12192" y="871727"/>
                </a:lnTo>
                <a:lnTo>
                  <a:pt x="12192" y="883919"/>
                </a:lnTo>
                <a:lnTo>
                  <a:pt x="15240" y="883919"/>
                </a:lnTo>
                <a:lnTo>
                  <a:pt x="15240" y="893063"/>
                </a:lnTo>
                <a:lnTo>
                  <a:pt x="18288" y="893063"/>
                </a:lnTo>
                <a:lnTo>
                  <a:pt x="18288" y="902207"/>
                </a:lnTo>
                <a:lnTo>
                  <a:pt x="21336" y="902207"/>
                </a:lnTo>
                <a:lnTo>
                  <a:pt x="21336" y="908303"/>
                </a:lnTo>
                <a:lnTo>
                  <a:pt x="24384" y="908303"/>
                </a:lnTo>
                <a:lnTo>
                  <a:pt x="24384" y="914399"/>
                </a:lnTo>
                <a:lnTo>
                  <a:pt x="27432" y="914399"/>
                </a:lnTo>
                <a:lnTo>
                  <a:pt x="27432" y="920495"/>
                </a:lnTo>
                <a:lnTo>
                  <a:pt x="30480" y="920495"/>
                </a:lnTo>
                <a:lnTo>
                  <a:pt x="33528" y="923543"/>
                </a:lnTo>
                <a:lnTo>
                  <a:pt x="33528" y="929639"/>
                </a:lnTo>
                <a:lnTo>
                  <a:pt x="36576" y="929639"/>
                </a:lnTo>
                <a:lnTo>
                  <a:pt x="42672" y="935735"/>
                </a:lnTo>
                <a:lnTo>
                  <a:pt x="42672" y="941831"/>
                </a:lnTo>
                <a:lnTo>
                  <a:pt x="45720" y="941831"/>
                </a:lnTo>
                <a:lnTo>
                  <a:pt x="67056" y="963167"/>
                </a:lnTo>
                <a:lnTo>
                  <a:pt x="73152" y="966215"/>
                </a:lnTo>
                <a:lnTo>
                  <a:pt x="79248" y="972311"/>
                </a:lnTo>
                <a:lnTo>
                  <a:pt x="91440" y="978407"/>
                </a:lnTo>
                <a:lnTo>
                  <a:pt x="94488" y="981455"/>
                </a:lnTo>
                <a:lnTo>
                  <a:pt x="103632" y="984503"/>
                </a:lnTo>
                <a:lnTo>
                  <a:pt x="161544" y="999743"/>
                </a:lnTo>
                <a:lnTo>
                  <a:pt x="1737360" y="1002791"/>
                </a:lnTo>
                <a:lnTo>
                  <a:pt x="1737360" y="999743"/>
                </a:lnTo>
                <a:lnTo>
                  <a:pt x="1751539" y="997971"/>
                </a:lnTo>
                <a:close/>
              </a:path>
              <a:path w="1899284" h="1003300">
                <a:moveTo>
                  <a:pt x="1895855" y="868679"/>
                </a:moveTo>
                <a:lnTo>
                  <a:pt x="1895855" y="134111"/>
                </a:lnTo>
                <a:lnTo>
                  <a:pt x="1877567" y="88391"/>
                </a:lnTo>
                <a:lnTo>
                  <a:pt x="1834895" y="36575"/>
                </a:lnTo>
                <a:lnTo>
                  <a:pt x="1776983" y="6095"/>
                </a:lnTo>
                <a:lnTo>
                  <a:pt x="1740408" y="3047"/>
                </a:lnTo>
                <a:lnTo>
                  <a:pt x="1761744" y="6095"/>
                </a:lnTo>
                <a:lnTo>
                  <a:pt x="1773936" y="9143"/>
                </a:lnTo>
                <a:lnTo>
                  <a:pt x="1792224" y="15239"/>
                </a:lnTo>
                <a:lnTo>
                  <a:pt x="1810512" y="24383"/>
                </a:lnTo>
                <a:lnTo>
                  <a:pt x="1813560" y="27431"/>
                </a:lnTo>
                <a:lnTo>
                  <a:pt x="1819656" y="30479"/>
                </a:lnTo>
                <a:lnTo>
                  <a:pt x="1822704" y="33527"/>
                </a:lnTo>
                <a:lnTo>
                  <a:pt x="1828800" y="36575"/>
                </a:lnTo>
                <a:lnTo>
                  <a:pt x="1862328" y="70103"/>
                </a:lnTo>
                <a:lnTo>
                  <a:pt x="1862328" y="76199"/>
                </a:lnTo>
                <a:lnTo>
                  <a:pt x="1865376" y="76199"/>
                </a:lnTo>
                <a:lnTo>
                  <a:pt x="1868424" y="79247"/>
                </a:lnTo>
                <a:lnTo>
                  <a:pt x="1868424" y="85343"/>
                </a:lnTo>
                <a:lnTo>
                  <a:pt x="1871472" y="85343"/>
                </a:lnTo>
                <a:lnTo>
                  <a:pt x="1871472" y="91439"/>
                </a:lnTo>
                <a:lnTo>
                  <a:pt x="1874520" y="91439"/>
                </a:lnTo>
                <a:lnTo>
                  <a:pt x="1874520" y="97535"/>
                </a:lnTo>
                <a:lnTo>
                  <a:pt x="1877568" y="97535"/>
                </a:lnTo>
                <a:lnTo>
                  <a:pt x="1877568" y="103631"/>
                </a:lnTo>
                <a:lnTo>
                  <a:pt x="1880616" y="103631"/>
                </a:lnTo>
                <a:lnTo>
                  <a:pt x="1880616" y="109727"/>
                </a:lnTo>
                <a:lnTo>
                  <a:pt x="1883664" y="109727"/>
                </a:lnTo>
                <a:lnTo>
                  <a:pt x="1883664" y="118871"/>
                </a:lnTo>
                <a:lnTo>
                  <a:pt x="1886712" y="118871"/>
                </a:lnTo>
                <a:lnTo>
                  <a:pt x="1886712" y="131063"/>
                </a:lnTo>
                <a:lnTo>
                  <a:pt x="1889760" y="131063"/>
                </a:lnTo>
                <a:lnTo>
                  <a:pt x="1889760" y="146303"/>
                </a:lnTo>
                <a:lnTo>
                  <a:pt x="1892808" y="146303"/>
                </a:lnTo>
                <a:lnTo>
                  <a:pt x="1892808" y="877823"/>
                </a:lnTo>
                <a:lnTo>
                  <a:pt x="1895855" y="868679"/>
                </a:lnTo>
                <a:close/>
              </a:path>
              <a:path w="1899284" h="1003300">
                <a:moveTo>
                  <a:pt x="1892808" y="877823"/>
                </a:moveTo>
                <a:lnTo>
                  <a:pt x="1892808" y="146303"/>
                </a:lnTo>
                <a:lnTo>
                  <a:pt x="1889759" y="859536"/>
                </a:lnTo>
                <a:lnTo>
                  <a:pt x="1886712" y="874775"/>
                </a:lnTo>
                <a:lnTo>
                  <a:pt x="1883664" y="886967"/>
                </a:lnTo>
                <a:lnTo>
                  <a:pt x="1880616" y="896111"/>
                </a:lnTo>
                <a:lnTo>
                  <a:pt x="1865376" y="926591"/>
                </a:lnTo>
                <a:lnTo>
                  <a:pt x="1859279" y="932688"/>
                </a:lnTo>
                <a:lnTo>
                  <a:pt x="1856232" y="938783"/>
                </a:lnTo>
                <a:lnTo>
                  <a:pt x="1828800" y="966215"/>
                </a:lnTo>
                <a:lnTo>
                  <a:pt x="1822703" y="969263"/>
                </a:lnTo>
                <a:lnTo>
                  <a:pt x="1819656" y="972311"/>
                </a:lnTo>
                <a:lnTo>
                  <a:pt x="1813560" y="975359"/>
                </a:lnTo>
                <a:lnTo>
                  <a:pt x="1810512" y="978407"/>
                </a:lnTo>
                <a:lnTo>
                  <a:pt x="1792224" y="987551"/>
                </a:lnTo>
                <a:lnTo>
                  <a:pt x="1773936" y="993647"/>
                </a:lnTo>
                <a:lnTo>
                  <a:pt x="1761742" y="996695"/>
                </a:lnTo>
                <a:lnTo>
                  <a:pt x="1751539" y="997971"/>
                </a:lnTo>
                <a:lnTo>
                  <a:pt x="1761744" y="1002791"/>
                </a:lnTo>
                <a:lnTo>
                  <a:pt x="1776983" y="999743"/>
                </a:lnTo>
                <a:lnTo>
                  <a:pt x="1795271" y="993647"/>
                </a:lnTo>
                <a:lnTo>
                  <a:pt x="1807463" y="984503"/>
                </a:lnTo>
                <a:lnTo>
                  <a:pt x="1822704" y="978407"/>
                </a:lnTo>
                <a:lnTo>
                  <a:pt x="1834895" y="966215"/>
                </a:lnTo>
                <a:lnTo>
                  <a:pt x="1847087" y="957071"/>
                </a:lnTo>
                <a:lnTo>
                  <a:pt x="1859280" y="944879"/>
                </a:lnTo>
                <a:lnTo>
                  <a:pt x="1868424" y="929639"/>
                </a:lnTo>
                <a:lnTo>
                  <a:pt x="1877568" y="917447"/>
                </a:lnTo>
                <a:lnTo>
                  <a:pt x="1889760" y="886967"/>
                </a:lnTo>
                <a:lnTo>
                  <a:pt x="1892808" y="877823"/>
                </a:lnTo>
                <a:close/>
              </a:path>
              <a:path w="1899284" h="1003300">
                <a:moveTo>
                  <a:pt x="1898903" y="835151"/>
                </a:moveTo>
                <a:lnTo>
                  <a:pt x="1898903" y="170687"/>
                </a:lnTo>
                <a:lnTo>
                  <a:pt x="1895855" y="152399"/>
                </a:lnTo>
                <a:lnTo>
                  <a:pt x="1895855" y="853439"/>
                </a:lnTo>
                <a:lnTo>
                  <a:pt x="1898903" y="835151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404103" y="3886201"/>
            <a:ext cx="1886711" cy="999743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398009" y="3883153"/>
            <a:ext cx="1899285" cy="1005840"/>
          </a:xfrm>
          <a:custGeom>
            <a:avLst/>
            <a:gdLst/>
            <a:ahLst/>
            <a:cxnLst/>
            <a:rect l="l" t="t" r="r" b="b"/>
            <a:pathLst>
              <a:path w="1899284" h="1005839">
                <a:moveTo>
                  <a:pt x="1895855" y="868679"/>
                </a:moveTo>
                <a:lnTo>
                  <a:pt x="1895855" y="134111"/>
                </a:lnTo>
                <a:lnTo>
                  <a:pt x="1877567" y="88391"/>
                </a:lnTo>
                <a:lnTo>
                  <a:pt x="1834895" y="36575"/>
                </a:lnTo>
                <a:lnTo>
                  <a:pt x="1776983" y="6095"/>
                </a:lnTo>
                <a:lnTo>
                  <a:pt x="1743455" y="0"/>
                </a:lnTo>
                <a:lnTo>
                  <a:pt x="155447" y="0"/>
                </a:lnTo>
                <a:lnTo>
                  <a:pt x="91439" y="18287"/>
                </a:lnTo>
                <a:lnTo>
                  <a:pt x="39623" y="60959"/>
                </a:lnTo>
                <a:lnTo>
                  <a:pt x="9143" y="118871"/>
                </a:lnTo>
                <a:lnTo>
                  <a:pt x="6095" y="137159"/>
                </a:lnTo>
                <a:lnTo>
                  <a:pt x="3047" y="152399"/>
                </a:lnTo>
                <a:lnTo>
                  <a:pt x="0" y="170687"/>
                </a:lnTo>
                <a:lnTo>
                  <a:pt x="0" y="835151"/>
                </a:lnTo>
                <a:lnTo>
                  <a:pt x="3047" y="853439"/>
                </a:lnTo>
                <a:lnTo>
                  <a:pt x="6095" y="868679"/>
                </a:lnTo>
                <a:lnTo>
                  <a:pt x="9143" y="886967"/>
                </a:lnTo>
                <a:lnTo>
                  <a:pt x="12191" y="894587"/>
                </a:lnTo>
                <a:lnTo>
                  <a:pt x="12191" y="152399"/>
                </a:lnTo>
                <a:lnTo>
                  <a:pt x="18287" y="121919"/>
                </a:lnTo>
                <a:lnTo>
                  <a:pt x="57911" y="54863"/>
                </a:lnTo>
                <a:lnTo>
                  <a:pt x="94487" y="27431"/>
                </a:lnTo>
                <a:lnTo>
                  <a:pt x="155447" y="9143"/>
                </a:lnTo>
                <a:lnTo>
                  <a:pt x="1743455" y="9143"/>
                </a:lnTo>
                <a:lnTo>
                  <a:pt x="1773935" y="15239"/>
                </a:lnTo>
                <a:lnTo>
                  <a:pt x="1840991" y="54863"/>
                </a:lnTo>
                <a:lnTo>
                  <a:pt x="1868423" y="94487"/>
                </a:lnTo>
                <a:lnTo>
                  <a:pt x="1874519" y="106679"/>
                </a:lnTo>
                <a:lnTo>
                  <a:pt x="1880615" y="121919"/>
                </a:lnTo>
                <a:lnTo>
                  <a:pt x="1883663" y="137159"/>
                </a:lnTo>
                <a:lnTo>
                  <a:pt x="1886711" y="155447"/>
                </a:lnTo>
                <a:lnTo>
                  <a:pt x="1889759" y="170687"/>
                </a:lnTo>
                <a:lnTo>
                  <a:pt x="1889759" y="886967"/>
                </a:lnTo>
                <a:lnTo>
                  <a:pt x="1895855" y="868679"/>
                </a:lnTo>
                <a:close/>
              </a:path>
              <a:path w="1899284" h="1005839">
                <a:moveTo>
                  <a:pt x="1889759" y="886967"/>
                </a:moveTo>
                <a:lnTo>
                  <a:pt x="1889759" y="835151"/>
                </a:lnTo>
                <a:lnTo>
                  <a:pt x="1886711" y="853439"/>
                </a:lnTo>
                <a:lnTo>
                  <a:pt x="1880615" y="883919"/>
                </a:lnTo>
                <a:lnTo>
                  <a:pt x="1859279" y="926591"/>
                </a:lnTo>
                <a:lnTo>
                  <a:pt x="1804415" y="978407"/>
                </a:lnTo>
                <a:lnTo>
                  <a:pt x="1743455" y="996695"/>
                </a:lnTo>
                <a:lnTo>
                  <a:pt x="155447" y="996695"/>
                </a:lnTo>
                <a:lnTo>
                  <a:pt x="124967" y="990599"/>
                </a:lnTo>
                <a:lnTo>
                  <a:pt x="70103" y="960119"/>
                </a:lnTo>
                <a:lnTo>
                  <a:pt x="39623" y="926591"/>
                </a:lnTo>
                <a:lnTo>
                  <a:pt x="18287" y="883919"/>
                </a:lnTo>
                <a:lnTo>
                  <a:pt x="12191" y="850391"/>
                </a:lnTo>
                <a:lnTo>
                  <a:pt x="12191" y="894587"/>
                </a:lnTo>
                <a:lnTo>
                  <a:pt x="30479" y="932687"/>
                </a:lnTo>
                <a:lnTo>
                  <a:pt x="64007" y="966215"/>
                </a:lnTo>
                <a:lnTo>
                  <a:pt x="76199" y="978407"/>
                </a:lnTo>
                <a:lnTo>
                  <a:pt x="91439" y="987551"/>
                </a:lnTo>
                <a:lnTo>
                  <a:pt x="121919" y="999743"/>
                </a:lnTo>
                <a:lnTo>
                  <a:pt x="137159" y="1002791"/>
                </a:lnTo>
                <a:lnTo>
                  <a:pt x="155447" y="1005839"/>
                </a:lnTo>
                <a:lnTo>
                  <a:pt x="1743455" y="1005839"/>
                </a:lnTo>
                <a:lnTo>
                  <a:pt x="1761743" y="1002791"/>
                </a:lnTo>
                <a:lnTo>
                  <a:pt x="1776983" y="999743"/>
                </a:lnTo>
                <a:lnTo>
                  <a:pt x="1795271" y="993647"/>
                </a:lnTo>
                <a:lnTo>
                  <a:pt x="1807463" y="984503"/>
                </a:lnTo>
                <a:lnTo>
                  <a:pt x="1822703" y="978407"/>
                </a:lnTo>
                <a:lnTo>
                  <a:pt x="1834895" y="966215"/>
                </a:lnTo>
                <a:lnTo>
                  <a:pt x="1847087" y="957071"/>
                </a:lnTo>
                <a:lnTo>
                  <a:pt x="1859279" y="944879"/>
                </a:lnTo>
                <a:lnTo>
                  <a:pt x="1868423" y="929639"/>
                </a:lnTo>
                <a:lnTo>
                  <a:pt x="1877567" y="917447"/>
                </a:lnTo>
                <a:lnTo>
                  <a:pt x="1889759" y="886967"/>
                </a:lnTo>
                <a:close/>
              </a:path>
              <a:path w="1899284" h="1005839">
                <a:moveTo>
                  <a:pt x="1898903" y="835151"/>
                </a:moveTo>
                <a:lnTo>
                  <a:pt x="1898903" y="170687"/>
                </a:lnTo>
                <a:lnTo>
                  <a:pt x="1895855" y="152399"/>
                </a:lnTo>
                <a:lnTo>
                  <a:pt x="1895855" y="853439"/>
                </a:lnTo>
                <a:lnTo>
                  <a:pt x="1898903" y="835151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007864" y="4325113"/>
            <a:ext cx="396240" cy="121919"/>
          </a:xfrm>
          <a:custGeom>
            <a:avLst/>
            <a:gdLst/>
            <a:ahLst/>
            <a:cxnLst/>
            <a:rect l="l" t="t" r="r" b="b"/>
            <a:pathLst>
              <a:path w="396239" h="121920">
                <a:moveTo>
                  <a:pt x="342391" y="60959"/>
                </a:moveTo>
                <a:lnTo>
                  <a:pt x="322071" y="48767"/>
                </a:lnTo>
                <a:lnTo>
                  <a:pt x="0" y="48767"/>
                </a:lnTo>
                <a:lnTo>
                  <a:pt x="0" y="73151"/>
                </a:lnTo>
                <a:lnTo>
                  <a:pt x="322071" y="73151"/>
                </a:lnTo>
                <a:lnTo>
                  <a:pt x="342391" y="60959"/>
                </a:lnTo>
                <a:close/>
              </a:path>
              <a:path w="396239" h="121920">
                <a:moveTo>
                  <a:pt x="396239" y="60959"/>
                </a:moveTo>
                <a:lnTo>
                  <a:pt x="298703" y="3047"/>
                </a:lnTo>
                <a:lnTo>
                  <a:pt x="292607" y="0"/>
                </a:lnTo>
                <a:lnTo>
                  <a:pt x="286511" y="3047"/>
                </a:lnTo>
                <a:lnTo>
                  <a:pt x="283463" y="9143"/>
                </a:lnTo>
                <a:lnTo>
                  <a:pt x="277367" y="15239"/>
                </a:lnTo>
                <a:lnTo>
                  <a:pt x="280415" y="24383"/>
                </a:lnTo>
                <a:lnTo>
                  <a:pt x="286511" y="27431"/>
                </a:lnTo>
                <a:lnTo>
                  <a:pt x="322071" y="48767"/>
                </a:lnTo>
                <a:lnTo>
                  <a:pt x="371855" y="48767"/>
                </a:lnTo>
                <a:lnTo>
                  <a:pt x="371855" y="74675"/>
                </a:lnTo>
                <a:lnTo>
                  <a:pt x="396239" y="60959"/>
                </a:lnTo>
                <a:close/>
              </a:path>
              <a:path w="396239" h="121920">
                <a:moveTo>
                  <a:pt x="371855" y="74675"/>
                </a:moveTo>
                <a:lnTo>
                  <a:pt x="371855" y="73151"/>
                </a:lnTo>
                <a:lnTo>
                  <a:pt x="322071" y="73151"/>
                </a:lnTo>
                <a:lnTo>
                  <a:pt x="286511" y="94487"/>
                </a:lnTo>
                <a:lnTo>
                  <a:pt x="280415" y="97535"/>
                </a:lnTo>
                <a:lnTo>
                  <a:pt x="277367" y="106679"/>
                </a:lnTo>
                <a:lnTo>
                  <a:pt x="283463" y="112775"/>
                </a:lnTo>
                <a:lnTo>
                  <a:pt x="286511" y="118871"/>
                </a:lnTo>
                <a:lnTo>
                  <a:pt x="292607" y="121919"/>
                </a:lnTo>
                <a:lnTo>
                  <a:pt x="298703" y="115823"/>
                </a:lnTo>
                <a:lnTo>
                  <a:pt x="371855" y="74675"/>
                </a:lnTo>
                <a:close/>
              </a:path>
              <a:path w="396239" h="121920">
                <a:moveTo>
                  <a:pt x="362711" y="48767"/>
                </a:moveTo>
                <a:lnTo>
                  <a:pt x="322071" y="48767"/>
                </a:lnTo>
                <a:lnTo>
                  <a:pt x="342391" y="60959"/>
                </a:lnTo>
                <a:lnTo>
                  <a:pt x="362711" y="48767"/>
                </a:lnTo>
                <a:close/>
              </a:path>
              <a:path w="396239" h="121920">
                <a:moveTo>
                  <a:pt x="362711" y="73151"/>
                </a:moveTo>
                <a:lnTo>
                  <a:pt x="342391" y="60959"/>
                </a:lnTo>
                <a:lnTo>
                  <a:pt x="322071" y="73151"/>
                </a:lnTo>
                <a:lnTo>
                  <a:pt x="362711" y="73151"/>
                </a:lnTo>
                <a:close/>
              </a:path>
              <a:path w="396239" h="121920">
                <a:moveTo>
                  <a:pt x="371855" y="73151"/>
                </a:moveTo>
                <a:lnTo>
                  <a:pt x="371855" y="48767"/>
                </a:lnTo>
                <a:lnTo>
                  <a:pt x="362711" y="48767"/>
                </a:lnTo>
                <a:lnTo>
                  <a:pt x="342391" y="60959"/>
                </a:lnTo>
                <a:lnTo>
                  <a:pt x="362711" y="73151"/>
                </a:lnTo>
                <a:lnTo>
                  <a:pt x="371855" y="73151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5007864" y="4325113"/>
            <a:ext cx="396240" cy="121919"/>
          </a:xfrm>
          <a:custGeom>
            <a:avLst/>
            <a:gdLst/>
            <a:ahLst/>
            <a:cxnLst/>
            <a:rect l="l" t="t" r="r" b="b"/>
            <a:pathLst>
              <a:path w="396239" h="121920">
                <a:moveTo>
                  <a:pt x="342391" y="60959"/>
                </a:moveTo>
                <a:lnTo>
                  <a:pt x="322071" y="48767"/>
                </a:lnTo>
                <a:lnTo>
                  <a:pt x="0" y="48767"/>
                </a:lnTo>
                <a:lnTo>
                  <a:pt x="0" y="73151"/>
                </a:lnTo>
                <a:lnTo>
                  <a:pt x="322071" y="73151"/>
                </a:lnTo>
                <a:lnTo>
                  <a:pt x="342391" y="60959"/>
                </a:lnTo>
                <a:close/>
              </a:path>
              <a:path w="396239" h="121920">
                <a:moveTo>
                  <a:pt x="396239" y="60959"/>
                </a:moveTo>
                <a:lnTo>
                  <a:pt x="298703" y="3047"/>
                </a:lnTo>
                <a:lnTo>
                  <a:pt x="292607" y="0"/>
                </a:lnTo>
                <a:lnTo>
                  <a:pt x="286511" y="3047"/>
                </a:lnTo>
                <a:lnTo>
                  <a:pt x="283463" y="9143"/>
                </a:lnTo>
                <a:lnTo>
                  <a:pt x="277367" y="15239"/>
                </a:lnTo>
                <a:lnTo>
                  <a:pt x="280415" y="24383"/>
                </a:lnTo>
                <a:lnTo>
                  <a:pt x="286511" y="27431"/>
                </a:lnTo>
                <a:lnTo>
                  <a:pt x="322071" y="48767"/>
                </a:lnTo>
                <a:lnTo>
                  <a:pt x="371855" y="48767"/>
                </a:lnTo>
                <a:lnTo>
                  <a:pt x="371855" y="74675"/>
                </a:lnTo>
                <a:lnTo>
                  <a:pt x="396239" y="60959"/>
                </a:lnTo>
                <a:close/>
              </a:path>
              <a:path w="396239" h="121920">
                <a:moveTo>
                  <a:pt x="371855" y="74675"/>
                </a:moveTo>
                <a:lnTo>
                  <a:pt x="371855" y="73151"/>
                </a:lnTo>
                <a:lnTo>
                  <a:pt x="322071" y="73151"/>
                </a:lnTo>
                <a:lnTo>
                  <a:pt x="286511" y="94487"/>
                </a:lnTo>
                <a:lnTo>
                  <a:pt x="280415" y="97535"/>
                </a:lnTo>
                <a:lnTo>
                  <a:pt x="277367" y="106679"/>
                </a:lnTo>
                <a:lnTo>
                  <a:pt x="283463" y="112775"/>
                </a:lnTo>
                <a:lnTo>
                  <a:pt x="286511" y="118871"/>
                </a:lnTo>
                <a:lnTo>
                  <a:pt x="292607" y="121919"/>
                </a:lnTo>
                <a:lnTo>
                  <a:pt x="298703" y="115823"/>
                </a:lnTo>
                <a:lnTo>
                  <a:pt x="371855" y="74675"/>
                </a:lnTo>
                <a:close/>
              </a:path>
              <a:path w="396239" h="121920">
                <a:moveTo>
                  <a:pt x="362711" y="48767"/>
                </a:moveTo>
                <a:lnTo>
                  <a:pt x="322071" y="48767"/>
                </a:lnTo>
                <a:lnTo>
                  <a:pt x="342391" y="60959"/>
                </a:lnTo>
                <a:lnTo>
                  <a:pt x="362711" y="48767"/>
                </a:lnTo>
                <a:close/>
              </a:path>
              <a:path w="396239" h="121920">
                <a:moveTo>
                  <a:pt x="362711" y="73151"/>
                </a:moveTo>
                <a:lnTo>
                  <a:pt x="342391" y="60959"/>
                </a:lnTo>
                <a:lnTo>
                  <a:pt x="322071" y="73151"/>
                </a:lnTo>
                <a:lnTo>
                  <a:pt x="362711" y="73151"/>
                </a:lnTo>
                <a:close/>
              </a:path>
              <a:path w="396239" h="121920">
                <a:moveTo>
                  <a:pt x="371855" y="73151"/>
                </a:moveTo>
                <a:lnTo>
                  <a:pt x="371855" y="48767"/>
                </a:lnTo>
                <a:lnTo>
                  <a:pt x="362711" y="48767"/>
                </a:lnTo>
                <a:lnTo>
                  <a:pt x="342391" y="60959"/>
                </a:lnTo>
                <a:lnTo>
                  <a:pt x="362711" y="73151"/>
                </a:lnTo>
                <a:lnTo>
                  <a:pt x="371855" y="73151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537704" y="3886202"/>
            <a:ext cx="1886711" cy="984503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531607" y="3883152"/>
            <a:ext cx="1896110" cy="993775"/>
          </a:xfrm>
          <a:custGeom>
            <a:avLst/>
            <a:gdLst/>
            <a:ahLst/>
            <a:cxnLst/>
            <a:rect l="l" t="t" r="r" b="b"/>
            <a:pathLst>
              <a:path w="1896109" h="993775">
                <a:moveTo>
                  <a:pt x="1895855" y="841247"/>
                </a:moveTo>
                <a:lnTo>
                  <a:pt x="1895855" y="149351"/>
                </a:lnTo>
                <a:lnTo>
                  <a:pt x="1889759" y="118871"/>
                </a:lnTo>
                <a:lnTo>
                  <a:pt x="1868423" y="73151"/>
                </a:lnTo>
                <a:lnTo>
                  <a:pt x="1834895" y="36575"/>
                </a:lnTo>
                <a:lnTo>
                  <a:pt x="1795271" y="12191"/>
                </a:lnTo>
                <a:lnTo>
                  <a:pt x="1746503" y="0"/>
                </a:lnTo>
                <a:lnTo>
                  <a:pt x="152399" y="0"/>
                </a:lnTo>
                <a:lnTo>
                  <a:pt x="134111" y="3047"/>
                </a:lnTo>
                <a:lnTo>
                  <a:pt x="118871" y="6095"/>
                </a:lnTo>
                <a:lnTo>
                  <a:pt x="88391" y="18287"/>
                </a:lnTo>
                <a:lnTo>
                  <a:pt x="76199" y="27431"/>
                </a:lnTo>
                <a:lnTo>
                  <a:pt x="60959" y="36575"/>
                </a:lnTo>
                <a:lnTo>
                  <a:pt x="48767" y="48767"/>
                </a:lnTo>
                <a:lnTo>
                  <a:pt x="30479" y="73151"/>
                </a:lnTo>
                <a:lnTo>
                  <a:pt x="12191" y="103631"/>
                </a:lnTo>
                <a:lnTo>
                  <a:pt x="9143" y="118871"/>
                </a:lnTo>
                <a:lnTo>
                  <a:pt x="3047" y="134111"/>
                </a:lnTo>
                <a:lnTo>
                  <a:pt x="0" y="152399"/>
                </a:lnTo>
                <a:lnTo>
                  <a:pt x="0" y="841247"/>
                </a:lnTo>
                <a:lnTo>
                  <a:pt x="3047" y="859535"/>
                </a:lnTo>
                <a:lnTo>
                  <a:pt x="9143" y="874775"/>
                </a:lnTo>
                <a:lnTo>
                  <a:pt x="9143" y="167639"/>
                </a:lnTo>
                <a:lnTo>
                  <a:pt x="12191" y="152399"/>
                </a:lnTo>
                <a:lnTo>
                  <a:pt x="12191" y="134111"/>
                </a:lnTo>
                <a:lnTo>
                  <a:pt x="18287" y="118871"/>
                </a:lnTo>
                <a:lnTo>
                  <a:pt x="21335" y="106679"/>
                </a:lnTo>
                <a:lnTo>
                  <a:pt x="30479" y="91439"/>
                </a:lnTo>
                <a:lnTo>
                  <a:pt x="36575" y="79247"/>
                </a:lnTo>
                <a:lnTo>
                  <a:pt x="45719" y="67055"/>
                </a:lnTo>
                <a:lnTo>
                  <a:pt x="79247" y="36575"/>
                </a:lnTo>
                <a:lnTo>
                  <a:pt x="121919" y="15239"/>
                </a:lnTo>
                <a:lnTo>
                  <a:pt x="1746503" y="9143"/>
                </a:lnTo>
                <a:lnTo>
                  <a:pt x="1776983" y="15239"/>
                </a:lnTo>
                <a:lnTo>
                  <a:pt x="1789175" y="21335"/>
                </a:lnTo>
                <a:lnTo>
                  <a:pt x="1804415" y="27431"/>
                </a:lnTo>
                <a:lnTo>
                  <a:pt x="1840991" y="54863"/>
                </a:lnTo>
                <a:lnTo>
                  <a:pt x="1868423" y="91439"/>
                </a:lnTo>
                <a:lnTo>
                  <a:pt x="1880615" y="121919"/>
                </a:lnTo>
                <a:lnTo>
                  <a:pt x="1886711" y="152399"/>
                </a:lnTo>
                <a:lnTo>
                  <a:pt x="1886711" y="882395"/>
                </a:lnTo>
                <a:lnTo>
                  <a:pt x="1889759" y="874775"/>
                </a:lnTo>
                <a:lnTo>
                  <a:pt x="1892807" y="859535"/>
                </a:lnTo>
                <a:lnTo>
                  <a:pt x="1895855" y="841247"/>
                </a:lnTo>
                <a:close/>
              </a:path>
              <a:path w="1896109" h="993775">
                <a:moveTo>
                  <a:pt x="1886711" y="882395"/>
                </a:moveTo>
                <a:lnTo>
                  <a:pt x="1886711" y="841247"/>
                </a:lnTo>
                <a:lnTo>
                  <a:pt x="1880615" y="871727"/>
                </a:lnTo>
                <a:lnTo>
                  <a:pt x="1874519" y="886967"/>
                </a:lnTo>
                <a:lnTo>
                  <a:pt x="1850135" y="926591"/>
                </a:lnTo>
                <a:lnTo>
                  <a:pt x="1816607" y="957071"/>
                </a:lnTo>
                <a:lnTo>
                  <a:pt x="1804415" y="963167"/>
                </a:lnTo>
                <a:lnTo>
                  <a:pt x="1789175" y="972311"/>
                </a:lnTo>
                <a:lnTo>
                  <a:pt x="1776983" y="975359"/>
                </a:lnTo>
                <a:lnTo>
                  <a:pt x="1761743" y="981455"/>
                </a:lnTo>
                <a:lnTo>
                  <a:pt x="1743455" y="981455"/>
                </a:lnTo>
                <a:lnTo>
                  <a:pt x="1728215" y="984503"/>
                </a:lnTo>
                <a:lnTo>
                  <a:pt x="170687" y="984503"/>
                </a:lnTo>
                <a:lnTo>
                  <a:pt x="152399" y="981455"/>
                </a:lnTo>
                <a:lnTo>
                  <a:pt x="137159" y="981455"/>
                </a:lnTo>
                <a:lnTo>
                  <a:pt x="121919" y="975359"/>
                </a:lnTo>
                <a:lnTo>
                  <a:pt x="106679" y="972311"/>
                </a:lnTo>
                <a:lnTo>
                  <a:pt x="94487" y="963167"/>
                </a:lnTo>
                <a:lnTo>
                  <a:pt x="79247" y="957071"/>
                </a:lnTo>
                <a:lnTo>
                  <a:pt x="67055" y="947927"/>
                </a:lnTo>
                <a:lnTo>
                  <a:pt x="57911" y="935735"/>
                </a:lnTo>
                <a:lnTo>
                  <a:pt x="45719" y="926591"/>
                </a:lnTo>
                <a:lnTo>
                  <a:pt x="36575" y="914399"/>
                </a:lnTo>
                <a:lnTo>
                  <a:pt x="30479" y="899159"/>
                </a:lnTo>
                <a:lnTo>
                  <a:pt x="21335" y="886967"/>
                </a:lnTo>
                <a:lnTo>
                  <a:pt x="18287" y="871727"/>
                </a:lnTo>
                <a:lnTo>
                  <a:pt x="12191" y="856487"/>
                </a:lnTo>
                <a:lnTo>
                  <a:pt x="12191" y="841247"/>
                </a:lnTo>
                <a:lnTo>
                  <a:pt x="9143" y="822959"/>
                </a:lnTo>
                <a:lnTo>
                  <a:pt x="9143" y="874775"/>
                </a:lnTo>
                <a:lnTo>
                  <a:pt x="21335" y="905255"/>
                </a:lnTo>
                <a:lnTo>
                  <a:pt x="30479" y="917447"/>
                </a:lnTo>
                <a:lnTo>
                  <a:pt x="39623" y="932687"/>
                </a:lnTo>
                <a:lnTo>
                  <a:pt x="48767" y="944879"/>
                </a:lnTo>
                <a:lnTo>
                  <a:pt x="60959" y="954023"/>
                </a:lnTo>
                <a:lnTo>
                  <a:pt x="76199" y="963167"/>
                </a:lnTo>
                <a:lnTo>
                  <a:pt x="88391" y="972311"/>
                </a:lnTo>
                <a:lnTo>
                  <a:pt x="103631" y="981455"/>
                </a:lnTo>
                <a:lnTo>
                  <a:pt x="118871" y="984503"/>
                </a:lnTo>
                <a:lnTo>
                  <a:pt x="134111" y="990599"/>
                </a:lnTo>
                <a:lnTo>
                  <a:pt x="152399" y="993647"/>
                </a:lnTo>
                <a:lnTo>
                  <a:pt x="1746503" y="993647"/>
                </a:lnTo>
                <a:lnTo>
                  <a:pt x="1761743" y="990599"/>
                </a:lnTo>
                <a:lnTo>
                  <a:pt x="1810511" y="972311"/>
                </a:lnTo>
                <a:lnTo>
                  <a:pt x="1847087" y="944879"/>
                </a:lnTo>
                <a:lnTo>
                  <a:pt x="1868423" y="917447"/>
                </a:lnTo>
                <a:lnTo>
                  <a:pt x="1877567" y="905255"/>
                </a:lnTo>
                <a:lnTo>
                  <a:pt x="1886711" y="882395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7537703" y="3886201"/>
            <a:ext cx="1887221" cy="8539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0637" marR="225398" algn="ctr">
              <a:lnSpc>
                <a:spcPct val="101699"/>
              </a:lnSpc>
            </a:pPr>
            <a:r>
              <a:rPr b="1" spc="4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b="1" spc="14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b="1" spc="-2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b="1" spc="10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b="1" spc="14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b="1" spc="2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b="1" spc="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spc="10" dirty="0">
                <a:solidFill>
                  <a:srgbClr val="FFFFFF"/>
                </a:solidFill>
                <a:latin typeface="Calibri"/>
                <a:cs typeface="Calibri"/>
              </a:rPr>
              <a:t>Ho</a:t>
            </a:r>
            <a:r>
              <a:rPr b="1" spc="-3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b="1" spc="4" dirty="0">
                <a:solidFill>
                  <a:srgbClr val="FFFFFF"/>
                </a:solidFill>
                <a:latin typeface="Calibri"/>
                <a:cs typeface="Calibri"/>
              </a:rPr>
              <a:t>t </a:t>
            </a: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b="1" spc="20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b="1" spc="14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b="1" spc="10" dirty="0">
                <a:solidFill>
                  <a:srgbClr val="FFFFFF"/>
                </a:solidFill>
                <a:latin typeface="Calibri"/>
                <a:cs typeface="Calibri"/>
              </a:rPr>
              <a:t>loys</a:t>
            </a:r>
            <a:r>
              <a:rPr b="1" spc="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spc="-2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b="1" spc="-4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b="1" spc="2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b="1" spc="-2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b="1" spc="10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b="1" spc="14" dirty="0">
                <a:solidFill>
                  <a:srgbClr val="FFFFFF"/>
                </a:solidFill>
                <a:latin typeface="Calibri"/>
                <a:cs typeface="Calibri"/>
              </a:rPr>
              <a:t>h</a:t>
            </a: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b="1" spc="4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7537704" y="3886202"/>
            <a:ext cx="1886711" cy="984503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531607" y="3883152"/>
            <a:ext cx="1896110" cy="993775"/>
          </a:xfrm>
          <a:custGeom>
            <a:avLst/>
            <a:gdLst/>
            <a:ahLst/>
            <a:cxnLst/>
            <a:rect l="l" t="t" r="r" b="b"/>
            <a:pathLst>
              <a:path w="1896109" h="993775">
                <a:moveTo>
                  <a:pt x="1895855" y="841247"/>
                </a:moveTo>
                <a:lnTo>
                  <a:pt x="1895855" y="149351"/>
                </a:lnTo>
                <a:lnTo>
                  <a:pt x="1889759" y="118871"/>
                </a:lnTo>
                <a:lnTo>
                  <a:pt x="1868423" y="73151"/>
                </a:lnTo>
                <a:lnTo>
                  <a:pt x="1834895" y="36575"/>
                </a:lnTo>
                <a:lnTo>
                  <a:pt x="1795271" y="12191"/>
                </a:lnTo>
                <a:lnTo>
                  <a:pt x="1746503" y="0"/>
                </a:lnTo>
                <a:lnTo>
                  <a:pt x="152399" y="0"/>
                </a:lnTo>
                <a:lnTo>
                  <a:pt x="134111" y="3047"/>
                </a:lnTo>
                <a:lnTo>
                  <a:pt x="118871" y="6095"/>
                </a:lnTo>
                <a:lnTo>
                  <a:pt x="88391" y="18287"/>
                </a:lnTo>
                <a:lnTo>
                  <a:pt x="76199" y="27431"/>
                </a:lnTo>
                <a:lnTo>
                  <a:pt x="60959" y="36575"/>
                </a:lnTo>
                <a:lnTo>
                  <a:pt x="48767" y="48767"/>
                </a:lnTo>
                <a:lnTo>
                  <a:pt x="30479" y="73151"/>
                </a:lnTo>
                <a:lnTo>
                  <a:pt x="12191" y="103631"/>
                </a:lnTo>
                <a:lnTo>
                  <a:pt x="9143" y="118871"/>
                </a:lnTo>
                <a:lnTo>
                  <a:pt x="3047" y="134111"/>
                </a:lnTo>
                <a:lnTo>
                  <a:pt x="0" y="152399"/>
                </a:lnTo>
                <a:lnTo>
                  <a:pt x="0" y="841247"/>
                </a:lnTo>
                <a:lnTo>
                  <a:pt x="3047" y="859535"/>
                </a:lnTo>
                <a:lnTo>
                  <a:pt x="9143" y="874775"/>
                </a:lnTo>
                <a:lnTo>
                  <a:pt x="9143" y="167639"/>
                </a:lnTo>
                <a:lnTo>
                  <a:pt x="12191" y="152399"/>
                </a:lnTo>
                <a:lnTo>
                  <a:pt x="12191" y="134111"/>
                </a:lnTo>
                <a:lnTo>
                  <a:pt x="18287" y="118871"/>
                </a:lnTo>
                <a:lnTo>
                  <a:pt x="21335" y="106679"/>
                </a:lnTo>
                <a:lnTo>
                  <a:pt x="30479" y="91439"/>
                </a:lnTo>
                <a:lnTo>
                  <a:pt x="36575" y="79247"/>
                </a:lnTo>
                <a:lnTo>
                  <a:pt x="45719" y="67055"/>
                </a:lnTo>
                <a:lnTo>
                  <a:pt x="79247" y="36575"/>
                </a:lnTo>
                <a:lnTo>
                  <a:pt x="121919" y="15239"/>
                </a:lnTo>
                <a:lnTo>
                  <a:pt x="1746503" y="9143"/>
                </a:lnTo>
                <a:lnTo>
                  <a:pt x="1776983" y="15239"/>
                </a:lnTo>
                <a:lnTo>
                  <a:pt x="1789175" y="21335"/>
                </a:lnTo>
                <a:lnTo>
                  <a:pt x="1804415" y="27431"/>
                </a:lnTo>
                <a:lnTo>
                  <a:pt x="1840991" y="54863"/>
                </a:lnTo>
                <a:lnTo>
                  <a:pt x="1868423" y="91439"/>
                </a:lnTo>
                <a:lnTo>
                  <a:pt x="1880615" y="121919"/>
                </a:lnTo>
                <a:lnTo>
                  <a:pt x="1886711" y="152399"/>
                </a:lnTo>
                <a:lnTo>
                  <a:pt x="1886711" y="882395"/>
                </a:lnTo>
                <a:lnTo>
                  <a:pt x="1889759" y="874775"/>
                </a:lnTo>
                <a:lnTo>
                  <a:pt x="1892807" y="859535"/>
                </a:lnTo>
                <a:lnTo>
                  <a:pt x="1895855" y="841247"/>
                </a:lnTo>
                <a:close/>
              </a:path>
              <a:path w="1896109" h="993775">
                <a:moveTo>
                  <a:pt x="1886711" y="882395"/>
                </a:moveTo>
                <a:lnTo>
                  <a:pt x="1886711" y="841247"/>
                </a:lnTo>
                <a:lnTo>
                  <a:pt x="1880615" y="871727"/>
                </a:lnTo>
                <a:lnTo>
                  <a:pt x="1874519" y="886967"/>
                </a:lnTo>
                <a:lnTo>
                  <a:pt x="1850135" y="926591"/>
                </a:lnTo>
                <a:lnTo>
                  <a:pt x="1816607" y="957071"/>
                </a:lnTo>
                <a:lnTo>
                  <a:pt x="1804415" y="963167"/>
                </a:lnTo>
                <a:lnTo>
                  <a:pt x="1789175" y="972311"/>
                </a:lnTo>
                <a:lnTo>
                  <a:pt x="1776983" y="975359"/>
                </a:lnTo>
                <a:lnTo>
                  <a:pt x="1761743" y="981455"/>
                </a:lnTo>
                <a:lnTo>
                  <a:pt x="1743455" y="981455"/>
                </a:lnTo>
                <a:lnTo>
                  <a:pt x="1728215" y="984503"/>
                </a:lnTo>
                <a:lnTo>
                  <a:pt x="170687" y="984503"/>
                </a:lnTo>
                <a:lnTo>
                  <a:pt x="152399" y="981455"/>
                </a:lnTo>
                <a:lnTo>
                  <a:pt x="137159" y="981455"/>
                </a:lnTo>
                <a:lnTo>
                  <a:pt x="121919" y="975359"/>
                </a:lnTo>
                <a:lnTo>
                  <a:pt x="106679" y="972311"/>
                </a:lnTo>
                <a:lnTo>
                  <a:pt x="94487" y="963167"/>
                </a:lnTo>
                <a:lnTo>
                  <a:pt x="79247" y="957071"/>
                </a:lnTo>
                <a:lnTo>
                  <a:pt x="67055" y="947927"/>
                </a:lnTo>
                <a:lnTo>
                  <a:pt x="57911" y="935735"/>
                </a:lnTo>
                <a:lnTo>
                  <a:pt x="45719" y="926591"/>
                </a:lnTo>
                <a:lnTo>
                  <a:pt x="36575" y="914399"/>
                </a:lnTo>
                <a:lnTo>
                  <a:pt x="30479" y="899159"/>
                </a:lnTo>
                <a:lnTo>
                  <a:pt x="21335" y="886967"/>
                </a:lnTo>
                <a:lnTo>
                  <a:pt x="18287" y="871727"/>
                </a:lnTo>
                <a:lnTo>
                  <a:pt x="12191" y="856487"/>
                </a:lnTo>
                <a:lnTo>
                  <a:pt x="12191" y="841247"/>
                </a:lnTo>
                <a:lnTo>
                  <a:pt x="9143" y="822959"/>
                </a:lnTo>
                <a:lnTo>
                  <a:pt x="9143" y="874775"/>
                </a:lnTo>
                <a:lnTo>
                  <a:pt x="21335" y="905255"/>
                </a:lnTo>
                <a:lnTo>
                  <a:pt x="30479" y="917447"/>
                </a:lnTo>
                <a:lnTo>
                  <a:pt x="39623" y="932687"/>
                </a:lnTo>
                <a:lnTo>
                  <a:pt x="48767" y="944879"/>
                </a:lnTo>
                <a:lnTo>
                  <a:pt x="60959" y="954023"/>
                </a:lnTo>
                <a:lnTo>
                  <a:pt x="76199" y="963167"/>
                </a:lnTo>
                <a:lnTo>
                  <a:pt x="88391" y="972311"/>
                </a:lnTo>
                <a:lnTo>
                  <a:pt x="103631" y="981455"/>
                </a:lnTo>
                <a:lnTo>
                  <a:pt x="118871" y="984503"/>
                </a:lnTo>
                <a:lnTo>
                  <a:pt x="134111" y="990599"/>
                </a:lnTo>
                <a:lnTo>
                  <a:pt x="152399" y="993647"/>
                </a:lnTo>
                <a:lnTo>
                  <a:pt x="1746503" y="993647"/>
                </a:lnTo>
                <a:lnTo>
                  <a:pt x="1761743" y="990599"/>
                </a:lnTo>
                <a:lnTo>
                  <a:pt x="1810511" y="972311"/>
                </a:lnTo>
                <a:lnTo>
                  <a:pt x="1847087" y="944879"/>
                </a:lnTo>
                <a:lnTo>
                  <a:pt x="1868423" y="917447"/>
                </a:lnTo>
                <a:lnTo>
                  <a:pt x="1877567" y="905255"/>
                </a:lnTo>
                <a:lnTo>
                  <a:pt x="1886711" y="882395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290817" y="4322065"/>
            <a:ext cx="247015" cy="119380"/>
          </a:xfrm>
          <a:custGeom>
            <a:avLst/>
            <a:gdLst/>
            <a:ahLst/>
            <a:cxnLst/>
            <a:rect l="l" t="t" r="r" b="b"/>
            <a:pathLst>
              <a:path w="247015" h="119379">
                <a:moveTo>
                  <a:pt x="193039" y="58724"/>
                </a:moveTo>
                <a:lnTo>
                  <a:pt x="172163" y="47033"/>
                </a:lnTo>
                <a:lnTo>
                  <a:pt x="0" y="51815"/>
                </a:lnTo>
                <a:lnTo>
                  <a:pt x="0" y="76199"/>
                </a:lnTo>
                <a:lnTo>
                  <a:pt x="173254" y="71387"/>
                </a:lnTo>
                <a:lnTo>
                  <a:pt x="193039" y="58724"/>
                </a:lnTo>
                <a:close/>
              </a:path>
              <a:path w="247015" h="119379">
                <a:moveTo>
                  <a:pt x="246887" y="57911"/>
                </a:moveTo>
                <a:lnTo>
                  <a:pt x="149351" y="3047"/>
                </a:lnTo>
                <a:lnTo>
                  <a:pt x="143255" y="0"/>
                </a:lnTo>
                <a:lnTo>
                  <a:pt x="134111" y="3047"/>
                </a:lnTo>
                <a:lnTo>
                  <a:pt x="128015" y="15239"/>
                </a:lnTo>
                <a:lnTo>
                  <a:pt x="128015" y="21335"/>
                </a:lnTo>
                <a:lnTo>
                  <a:pt x="137159" y="27431"/>
                </a:lnTo>
                <a:lnTo>
                  <a:pt x="172163" y="47033"/>
                </a:lnTo>
                <a:lnTo>
                  <a:pt x="213083" y="45897"/>
                </a:lnTo>
                <a:lnTo>
                  <a:pt x="213359" y="45719"/>
                </a:lnTo>
                <a:lnTo>
                  <a:pt x="213359" y="45889"/>
                </a:lnTo>
                <a:lnTo>
                  <a:pt x="219455" y="45719"/>
                </a:lnTo>
                <a:lnTo>
                  <a:pt x="219455" y="74725"/>
                </a:lnTo>
                <a:lnTo>
                  <a:pt x="246887" y="57911"/>
                </a:lnTo>
                <a:close/>
              </a:path>
              <a:path w="247015" h="119379">
                <a:moveTo>
                  <a:pt x="219455" y="74725"/>
                </a:moveTo>
                <a:lnTo>
                  <a:pt x="219455" y="70103"/>
                </a:lnTo>
                <a:lnTo>
                  <a:pt x="173254" y="71387"/>
                </a:lnTo>
                <a:lnTo>
                  <a:pt x="137159" y="94487"/>
                </a:lnTo>
                <a:lnTo>
                  <a:pt x="131063" y="97535"/>
                </a:lnTo>
                <a:lnTo>
                  <a:pt x="131063" y="106679"/>
                </a:lnTo>
                <a:lnTo>
                  <a:pt x="137159" y="118871"/>
                </a:lnTo>
                <a:lnTo>
                  <a:pt x="146303" y="118871"/>
                </a:lnTo>
                <a:lnTo>
                  <a:pt x="152399" y="115823"/>
                </a:lnTo>
                <a:lnTo>
                  <a:pt x="219455" y="74725"/>
                </a:lnTo>
                <a:close/>
              </a:path>
              <a:path w="247015" h="119379">
                <a:moveTo>
                  <a:pt x="213083" y="45897"/>
                </a:moveTo>
                <a:lnTo>
                  <a:pt x="172163" y="47033"/>
                </a:lnTo>
                <a:lnTo>
                  <a:pt x="193039" y="58724"/>
                </a:lnTo>
                <a:lnTo>
                  <a:pt x="213083" y="45897"/>
                </a:lnTo>
                <a:close/>
              </a:path>
              <a:path w="247015" h="119379">
                <a:moveTo>
                  <a:pt x="213359" y="70273"/>
                </a:moveTo>
                <a:lnTo>
                  <a:pt x="213359" y="70103"/>
                </a:lnTo>
                <a:lnTo>
                  <a:pt x="193039" y="58724"/>
                </a:lnTo>
                <a:lnTo>
                  <a:pt x="173254" y="71387"/>
                </a:lnTo>
                <a:lnTo>
                  <a:pt x="213359" y="70273"/>
                </a:lnTo>
                <a:close/>
              </a:path>
              <a:path w="247015" h="119379">
                <a:moveTo>
                  <a:pt x="219455" y="70103"/>
                </a:moveTo>
                <a:lnTo>
                  <a:pt x="219455" y="45719"/>
                </a:lnTo>
                <a:lnTo>
                  <a:pt x="213083" y="45897"/>
                </a:lnTo>
                <a:lnTo>
                  <a:pt x="193039" y="58724"/>
                </a:lnTo>
                <a:lnTo>
                  <a:pt x="213359" y="70103"/>
                </a:lnTo>
                <a:lnTo>
                  <a:pt x="213359" y="70273"/>
                </a:lnTo>
                <a:lnTo>
                  <a:pt x="219455" y="70103"/>
                </a:lnTo>
                <a:close/>
              </a:path>
              <a:path w="247015" h="119379">
                <a:moveTo>
                  <a:pt x="213359" y="45889"/>
                </a:moveTo>
                <a:lnTo>
                  <a:pt x="213359" y="45719"/>
                </a:lnTo>
                <a:lnTo>
                  <a:pt x="213083" y="45897"/>
                </a:lnTo>
                <a:lnTo>
                  <a:pt x="213359" y="45889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7290817" y="4322065"/>
            <a:ext cx="247015" cy="119380"/>
          </a:xfrm>
          <a:custGeom>
            <a:avLst/>
            <a:gdLst/>
            <a:ahLst/>
            <a:cxnLst/>
            <a:rect l="l" t="t" r="r" b="b"/>
            <a:pathLst>
              <a:path w="247015" h="119379">
                <a:moveTo>
                  <a:pt x="193039" y="58724"/>
                </a:moveTo>
                <a:lnTo>
                  <a:pt x="172163" y="47033"/>
                </a:lnTo>
                <a:lnTo>
                  <a:pt x="0" y="51815"/>
                </a:lnTo>
                <a:lnTo>
                  <a:pt x="0" y="76199"/>
                </a:lnTo>
                <a:lnTo>
                  <a:pt x="173254" y="71387"/>
                </a:lnTo>
                <a:lnTo>
                  <a:pt x="193039" y="58724"/>
                </a:lnTo>
                <a:close/>
              </a:path>
              <a:path w="247015" h="119379">
                <a:moveTo>
                  <a:pt x="246887" y="57911"/>
                </a:moveTo>
                <a:lnTo>
                  <a:pt x="149351" y="3047"/>
                </a:lnTo>
                <a:lnTo>
                  <a:pt x="143255" y="0"/>
                </a:lnTo>
                <a:lnTo>
                  <a:pt x="134111" y="3047"/>
                </a:lnTo>
                <a:lnTo>
                  <a:pt x="128015" y="15239"/>
                </a:lnTo>
                <a:lnTo>
                  <a:pt x="128015" y="21335"/>
                </a:lnTo>
                <a:lnTo>
                  <a:pt x="137159" y="27431"/>
                </a:lnTo>
                <a:lnTo>
                  <a:pt x="172163" y="47033"/>
                </a:lnTo>
                <a:lnTo>
                  <a:pt x="213083" y="45897"/>
                </a:lnTo>
                <a:lnTo>
                  <a:pt x="213359" y="45719"/>
                </a:lnTo>
                <a:lnTo>
                  <a:pt x="213359" y="45889"/>
                </a:lnTo>
                <a:lnTo>
                  <a:pt x="219455" y="45719"/>
                </a:lnTo>
                <a:lnTo>
                  <a:pt x="219455" y="74725"/>
                </a:lnTo>
                <a:lnTo>
                  <a:pt x="246887" y="57911"/>
                </a:lnTo>
                <a:close/>
              </a:path>
              <a:path w="247015" h="119379">
                <a:moveTo>
                  <a:pt x="219455" y="74725"/>
                </a:moveTo>
                <a:lnTo>
                  <a:pt x="219455" y="70103"/>
                </a:lnTo>
                <a:lnTo>
                  <a:pt x="173254" y="71387"/>
                </a:lnTo>
                <a:lnTo>
                  <a:pt x="137159" y="94487"/>
                </a:lnTo>
                <a:lnTo>
                  <a:pt x="131063" y="97535"/>
                </a:lnTo>
                <a:lnTo>
                  <a:pt x="131063" y="106679"/>
                </a:lnTo>
                <a:lnTo>
                  <a:pt x="137159" y="118871"/>
                </a:lnTo>
                <a:lnTo>
                  <a:pt x="146303" y="118871"/>
                </a:lnTo>
                <a:lnTo>
                  <a:pt x="152399" y="115823"/>
                </a:lnTo>
                <a:lnTo>
                  <a:pt x="219455" y="74725"/>
                </a:lnTo>
                <a:close/>
              </a:path>
              <a:path w="247015" h="119379">
                <a:moveTo>
                  <a:pt x="213083" y="45897"/>
                </a:moveTo>
                <a:lnTo>
                  <a:pt x="172163" y="47033"/>
                </a:lnTo>
                <a:lnTo>
                  <a:pt x="193039" y="58724"/>
                </a:lnTo>
                <a:lnTo>
                  <a:pt x="213083" y="45897"/>
                </a:lnTo>
                <a:close/>
              </a:path>
              <a:path w="247015" h="119379">
                <a:moveTo>
                  <a:pt x="213359" y="70273"/>
                </a:moveTo>
                <a:lnTo>
                  <a:pt x="213359" y="70103"/>
                </a:lnTo>
                <a:lnTo>
                  <a:pt x="193039" y="58724"/>
                </a:lnTo>
                <a:lnTo>
                  <a:pt x="173254" y="71387"/>
                </a:lnTo>
                <a:lnTo>
                  <a:pt x="213359" y="70273"/>
                </a:lnTo>
                <a:close/>
              </a:path>
              <a:path w="247015" h="119379">
                <a:moveTo>
                  <a:pt x="219455" y="70103"/>
                </a:moveTo>
                <a:lnTo>
                  <a:pt x="219455" y="45719"/>
                </a:lnTo>
                <a:lnTo>
                  <a:pt x="213083" y="45897"/>
                </a:lnTo>
                <a:lnTo>
                  <a:pt x="193039" y="58724"/>
                </a:lnTo>
                <a:lnTo>
                  <a:pt x="213359" y="70103"/>
                </a:lnTo>
                <a:lnTo>
                  <a:pt x="213359" y="70273"/>
                </a:lnTo>
                <a:lnTo>
                  <a:pt x="219455" y="70103"/>
                </a:lnTo>
                <a:close/>
              </a:path>
              <a:path w="247015" h="119379">
                <a:moveTo>
                  <a:pt x="213359" y="45889"/>
                </a:moveTo>
                <a:lnTo>
                  <a:pt x="213359" y="45719"/>
                </a:lnTo>
                <a:lnTo>
                  <a:pt x="213083" y="45897"/>
                </a:lnTo>
                <a:lnTo>
                  <a:pt x="213359" y="45889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437632" y="6230113"/>
            <a:ext cx="131063" cy="79247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7126223" y="6150864"/>
            <a:ext cx="164591" cy="158496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398009" y="5187696"/>
            <a:ext cx="1899285" cy="1122045"/>
          </a:xfrm>
          <a:custGeom>
            <a:avLst/>
            <a:gdLst/>
            <a:ahLst/>
            <a:cxnLst/>
            <a:rect l="l" t="t" r="r" b="b"/>
            <a:pathLst>
              <a:path w="1899284" h="1122045">
                <a:moveTo>
                  <a:pt x="1746501" y="3047"/>
                </a:moveTo>
                <a:lnTo>
                  <a:pt x="1725167" y="0"/>
                </a:lnTo>
                <a:lnTo>
                  <a:pt x="173735" y="0"/>
                </a:lnTo>
                <a:lnTo>
                  <a:pt x="152399" y="3047"/>
                </a:lnTo>
                <a:lnTo>
                  <a:pt x="134111" y="9143"/>
                </a:lnTo>
                <a:lnTo>
                  <a:pt x="118871" y="15239"/>
                </a:lnTo>
                <a:lnTo>
                  <a:pt x="100583" y="21335"/>
                </a:lnTo>
                <a:lnTo>
                  <a:pt x="85343" y="33527"/>
                </a:lnTo>
                <a:lnTo>
                  <a:pt x="70103" y="42671"/>
                </a:lnTo>
                <a:lnTo>
                  <a:pt x="57911" y="54863"/>
                </a:lnTo>
                <a:lnTo>
                  <a:pt x="33527" y="85343"/>
                </a:lnTo>
                <a:lnTo>
                  <a:pt x="9143" y="134111"/>
                </a:lnTo>
                <a:lnTo>
                  <a:pt x="0" y="192023"/>
                </a:lnTo>
                <a:lnTo>
                  <a:pt x="6096" y="195268"/>
                </a:lnTo>
                <a:lnTo>
                  <a:pt x="6096" y="170687"/>
                </a:lnTo>
                <a:lnTo>
                  <a:pt x="9144" y="152399"/>
                </a:lnTo>
                <a:lnTo>
                  <a:pt x="12192" y="140207"/>
                </a:lnTo>
                <a:lnTo>
                  <a:pt x="18288" y="121919"/>
                </a:lnTo>
                <a:lnTo>
                  <a:pt x="21336" y="115823"/>
                </a:lnTo>
                <a:lnTo>
                  <a:pt x="24384" y="106679"/>
                </a:lnTo>
                <a:lnTo>
                  <a:pt x="27432" y="100583"/>
                </a:lnTo>
                <a:lnTo>
                  <a:pt x="30480" y="97535"/>
                </a:lnTo>
                <a:lnTo>
                  <a:pt x="36576" y="85343"/>
                </a:lnTo>
                <a:lnTo>
                  <a:pt x="42672" y="79247"/>
                </a:lnTo>
                <a:lnTo>
                  <a:pt x="45720" y="73151"/>
                </a:lnTo>
                <a:lnTo>
                  <a:pt x="73152" y="45719"/>
                </a:lnTo>
                <a:lnTo>
                  <a:pt x="79248" y="42671"/>
                </a:lnTo>
                <a:lnTo>
                  <a:pt x="85344" y="36575"/>
                </a:lnTo>
                <a:lnTo>
                  <a:pt x="91440" y="33527"/>
                </a:lnTo>
                <a:lnTo>
                  <a:pt x="94488" y="30479"/>
                </a:lnTo>
                <a:lnTo>
                  <a:pt x="118872" y="18287"/>
                </a:lnTo>
                <a:lnTo>
                  <a:pt x="128016" y="15239"/>
                </a:lnTo>
                <a:lnTo>
                  <a:pt x="134112" y="12191"/>
                </a:lnTo>
                <a:lnTo>
                  <a:pt x="158496" y="6095"/>
                </a:lnTo>
                <a:lnTo>
                  <a:pt x="192024" y="3047"/>
                </a:lnTo>
                <a:lnTo>
                  <a:pt x="1746501" y="3047"/>
                </a:lnTo>
                <a:close/>
              </a:path>
              <a:path w="1899284" h="1122045">
                <a:moveTo>
                  <a:pt x="1737783" y="1117021"/>
                </a:moveTo>
                <a:lnTo>
                  <a:pt x="6096" y="195268"/>
                </a:lnTo>
                <a:lnTo>
                  <a:pt x="6096" y="957071"/>
                </a:lnTo>
                <a:lnTo>
                  <a:pt x="9144" y="957071"/>
                </a:lnTo>
                <a:lnTo>
                  <a:pt x="9144" y="975359"/>
                </a:lnTo>
                <a:lnTo>
                  <a:pt x="12192" y="975359"/>
                </a:lnTo>
                <a:lnTo>
                  <a:pt x="12192" y="987551"/>
                </a:lnTo>
                <a:lnTo>
                  <a:pt x="15240" y="987551"/>
                </a:lnTo>
                <a:lnTo>
                  <a:pt x="15240" y="996695"/>
                </a:lnTo>
                <a:lnTo>
                  <a:pt x="18288" y="996695"/>
                </a:lnTo>
                <a:lnTo>
                  <a:pt x="18288" y="1005839"/>
                </a:lnTo>
                <a:lnTo>
                  <a:pt x="21336" y="1005839"/>
                </a:lnTo>
                <a:lnTo>
                  <a:pt x="21336" y="1011935"/>
                </a:lnTo>
                <a:lnTo>
                  <a:pt x="24384" y="1011935"/>
                </a:lnTo>
                <a:lnTo>
                  <a:pt x="24384" y="1018031"/>
                </a:lnTo>
                <a:lnTo>
                  <a:pt x="27432" y="1018031"/>
                </a:lnTo>
                <a:lnTo>
                  <a:pt x="27432" y="1024127"/>
                </a:lnTo>
                <a:lnTo>
                  <a:pt x="30480" y="1024127"/>
                </a:lnTo>
                <a:lnTo>
                  <a:pt x="30480" y="1030223"/>
                </a:lnTo>
                <a:lnTo>
                  <a:pt x="33528" y="1030223"/>
                </a:lnTo>
                <a:lnTo>
                  <a:pt x="36576" y="1033271"/>
                </a:lnTo>
                <a:lnTo>
                  <a:pt x="36576" y="1039367"/>
                </a:lnTo>
                <a:lnTo>
                  <a:pt x="39624" y="1039367"/>
                </a:lnTo>
                <a:lnTo>
                  <a:pt x="42672" y="1042415"/>
                </a:lnTo>
                <a:lnTo>
                  <a:pt x="42672" y="1048511"/>
                </a:lnTo>
                <a:lnTo>
                  <a:pt x="45720" y="1048511"/>
                </a:lnTo>
                <a:lnTo>
                  <a:pt x="57912" y="1060703"/>
                </a:lnTo>
                <a:lnTo>
                  <a:pt x="57912" y="1066799"/>
                </a:lnTo>
                <a:lnTo>
                  <a:pt x="60960" y="1066799"/>
                </a:lnTo>
                <a:lnTo>
                  <a:pt x="67056" y="1069847"/>
                </a:lnTo>
                <a:lnTo>
                  <a:pt x="79248" y="1082039"/>
                </a:lnTo>
                <a:lnTo>
                  <a:pt x="85344" y="1085087"/>
                </a:lnTo>
                <a:lnTo>
                  <a:pt x="88392" y="1088135"/>
                </a:lnTo>
                <a:lnTo>
                  <a:pt x="94488" y="1091183"/>
                </a:lnTo>
                <a:lnTo>
                  <a:pt x="97536" y="1094231"/>
                </a:lnTo>
                <a:lnTo>
                  <a:pt x="140208" y="1112519"/>
                </a:lnTo>
                <a:lnTo>
                  <a:pt x="1728216" y="1121663"/>
                </a:lnTo>
                <a:lnTo>
                  <a:pt x="1728216" y="1118615"/>
                </a:lnTo>
                <a:lnTo>
                  <a:pt x="1737783" y="1117021"/>
                </a:lnTo>
                <a:close/>
              </a:path>
              <a:path w="1899284" h="1122045">
                <a:moveTo>
                  <a:pt x="1898903" y="935735"/>
                </a:moveTo>
                <a:lnTo>
                  <a:pt x="1898903" y="188975"/>
                </a:lnTo>
                <a:lnTo>
                  <a:pt x="1889759" y="134111"/>
                </a:lnTo>
                <a:lnTo>
                  <a:pt x="1883663" y="115823"/>
                </a:lnTo>
                <a:lnTo>
                  <a:pt x="1874519" y="100583"/>
                </a:lnTo>
                <a:lnTo>
                  <a:pt x="1865375" y="82295"/>
                </a:lnTo>
                <a:lnTo>
                  <a:pt x="1853183" y="70103"/>
                </a:lnTo>
                <a:lnTo>
                  <a:pt x="1840991" y="54863"/>
                </a:lnTo>
                <a:lnTo>
                  <a:pt x="1828799" y="42671"/>
                </a:lnTo>
                <a:lnTo>
                  <a:pt x="1813559" y="33527"/>
                </a:lnTo>
                <a:lnTo>
                  <a:pt x="1798319" y="21335"/>
                </a:lnTo>
                <a:lnTo>
                  <a:pt x="1780031" y="15239"/>
                </a:lnTo>
                <a:lnTo>
                  <a:pt x="1764791" y="9143"/>
                </a:lnTo>
                <a:lnTo>
                  <a:pt x="1746505" y="3048"/>
                </a:lnTo>
                <a:lnTo>
                  <a:pt x="1706880" y="3047"/>
                </a:lnTo>
                <a:lnTo>
                  <a:pt x="1740408" y="6095"/>
                </a:lnTo>
                <a:lnTo>
                  <a:pt x="1764792" y="12191"/>
                </a:lnTo>
                <a:lnTo>
                  <a:pt x="1773936" y="15239"/>
                </a:lnTo>
                <a:lnTo>
                  <a:pt x="1810512" y="33527"/>
                </a:lnTo>
                <a:lnTo>
                  <a:pt x="1816608" y="39623"/>
                </a:lnTo>
                <a:lnTo>
                  <a:pt x="1822704" y="42671"/>
                </a:lnTo>
                <a:lnTo>
                  <a:pt x="1856232" y="76199"/>
                </a:lnTo>
                <a:lnTo>
                  <a:pt x="1856232" y="82295"/>
                </a:lnTo>
                <a:lnTo>
                  <a:pt x="1859280" y="82295"/>
                </a:lnTo>
                <a:lnTo>
                  <a:pt x="1862328" y="85343"/>
                </a:lnTo>
                <a:lnTo>
                  <a:pt x="1862328" y="91439"/>
                </a:lnTo>
                <a:lnTo>
                  <a:pt x="1865376" y="91439"/>
                </a:lnTo>
                <a:lnTo>
                  <a:pt x="1868424" y="94487"/>
                </a:lnTo>
                <a:lnTo>
                  <a:pt x="1868424" y="100583"/>
                </a:lnTo>
                <a:lnTo>
                  <a:pt x="1871472" y="100583"/>
                </a:lnTo>
                <a:lnTo>
                  <a:pt x="1871472" y="106679"/>
                </a:lnTo>
                <a:lnTo>
                  <a:pt x="1874520" y="106679"/>
                </a:lnTo>
                <a:lnTo>
                  <a:pt x="1874520" y="112775"/>
                </a:lnTo>
                <a:lnTo>
                  <a:pt x="1877568" y="112775"/>
                </a:lnTo>
                <a:lnTo>
                  <a:pt x="1877568" y="118871"/>
                </a:lnTo>
                <a:lnTo>
                  <a:pt x="1880616" y="118871"/>
                </a:lnTo>
                <a:lnTo>
                  <a:pt x="1880616" y="128015"/>
                </a:lnTo>
                <a:lnTo>
                  <a:pt x="1883664" y="128015"/>
                </a:lnTo>
                <a:lnTo>
                  <a:pt x="1883664" y="137159"/>
                </a:lnTo>
                <a:lnTo>
                  <a:pt x="1886712" y="137159"/>
                </a:lnTo>
                <a:lnTo>
                  <a:pt x="1886712" y="149351"/>
                </a:lnTo>
                <a:lnTo>
                  <a:pt x="1889760" y="149351"/>
                </a:lnTo>
                <a:lnTo>
                  <a:pt x="1889760" y="164591"/>
                </a:lnTo>
                <a:lnTo>
                  <a:pt x="1892808" y="164591"/>
                </a:lnTo>
                <a:lnTo>
                  <a:pt x="1892808" y="972310"/>
                </a:lnTo>
                <a:lnTo>
                  <a:pt x="1898903" y="935735"/>
                </a:lnTo>
                <a:close/>
              </a:path>
              <a:path w="1899284" h="1122045">
                <a:moveTo>
                  <a:pt x="1892808" y="972310"/>
                </a:moveTo>
                <a:lnTo>
                  <a:pt x="1892808" y="164591"/>
                </a:lnTo>
                <a:lnTo>
                  <a:pt x="1889759" y="963168"/>
                </a:lnTo>
                <a:lnTo>
                  <a:pt x="1886712" y="978407"/>
                </a:lnTo>
                <a:lnTo>
                  <a:pt x="1883663" y="990600"/>
                </a:lnTo>
                <a:lnTo>
                  <a:pt x="1880616" y="999743"/>
                </a:lnTo>
                <a:lnTo>
                  <a:pt x="1874519" y="1011936"/>
                </a:lnTo>
                <a:lnTo>
                  <a:pt x="1871472" y="1021079"/>
                </a:lnTo>
                <a:lnTo>
                  <a:pt x="1868424" y="1024127"/>
                </a:lnTo>
                <a:lnTo>
                  <a:pt x="1862328" y="1036319"/>
                </a:lnTo>
                <a:lnTo>
                  <a:pt x="1859280" y="1039367"/>
                </a:lnTo>
                <a:lnTo>
                  <a:pt x="1856232" y="1045463"/>
                </a:lnTo>
                <a:lnTo>
                  <a:pt x="1850136" y="1051559"/>
                </a:lnTo>
                <a:lnTo>
                  <a:pt x="1847088" y="1057655"/>
                </a:lnTo>
                <a:lnTo>
                  <a:pt x="1828799" y="1075943"/>
                </a:lnTo>
                <a:lnTo>
                  <a:pt x="1822704" y="1078991"/>
                </a:lnTo>
                <a:lnTo>
                  <a:pt x="1816608" y="1085087"/>
                </a:lnTo>
                <a:lnTo>
                  <a:pt x="1810512" y="1088135"/>
                </a:lnTo>
                <a:lnTo>
                  <a:pt x="1807464" y="1091183"/>
                </a:lnTo>
                <a:lnTo>
                  <a:pt x="1776984" y="1106423"/>
                </a:lnTo>
                <a:lnTo>
                  <a:pt x="1758696" y="1112519"/>
                </a:lnTo>
                <a:lnTo>
                  <a:pt x="1746501" y="1115568"/>
                </a:lnTo>
                <a:lnTo>
                  <a:pt x="1737783" y="1117021"/>
                </a:lnTo>
                <a:lnTo>
                  <a:pt x="1746505" y="1121663"/>
                </a:lnTo>
                <a:lnTo>
                  <a:pt x="1813559" y="1094231"/>
                </a:lnTo>
                <a:lnTo>
                  <a:pt x="1853183" y="1057655"/>
                </a:lnTo>
                <a:lnTo>
                  <a:pt x="1883664" y="1008887"/>
                </a:lnTo>
                <a:lnTo>
                  <a:pt x="1889760" y="990598"/>
                </a:lnTo>
                <a:lnTo>
                  <a:pt x="1892808" y="972310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404103" y="5190745"/>
            <a:ext cx="1886711" cy="1118615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398009" y="5187697"/>
            <a:ext cx="1899285" cy="1125220"/>
          </a:xfrm>
          <a:custGeom>
            <a:avLst/>
            <a:gdLst/>
            <a:ahLst/>
            <a:cxnLst/>
            <a:rect l="l" t="t" r="r" b="b"/>
            <a:pathLst>
              <a:path w="1899284" h="1125220">
                <a:moveTo>
                  <a:pt x="1898903" y="935735"/>
                </a:moveTo>
                <a:lnTo>
                  <a:pt x="1898903" y="188975"/>
                </a:lnTo>
                <a:lnTo>
                  <a:pt x="1889759" y="134111"/>
                </a:lnTo>
                <a:lnTo>
                  <a:pt x="1883663" y="115823"/>
                </a:lnTo>
                <a:lnTo>
                  <a:pt x="1874519" y="100583"/>
                </a:lnTo>
                <a:lnTo>
                  <a:pt x="1865375" y="82295"/>
                </a:lnTo>
                <a:lnTo>
                  <a:pt x="1853183" y="70103"/>
                </a:lnTo>
                <a:lnTo>
                  <a:pt x="1840991" y="54863"/>
                </a:lnTo>
                <a:lnTo>
                  <a:pt x="1828799" y="42671"/>
                </a:lnTo>
                <a:lnTo>
                  <a:pt x="1813559" y="33527"/>
                </a:lnTo>
                <a:lnTo>
                  <a:pt x="1798319" y="21335"/>
                </a:lnTo>
                <a:lnTo>
                  <a:pt x="1780031" y="15239"/>
                </a:lnTo>
                <a:lnTo>
                  <a:pt x="1764791" y="9143"/>
                </a:lnTo>
                <a:lnTo>
                  <a:pt x="1746503" y="3047"/>
                </a:lnTo>
                <a:lnTo>
                  <a:pt x="1725167" y="0"/>
                </a:lnTo>
                <a:lnTo>
                  <a:pt x="173735" y="0"/>
                </a:lnTo>
                <a:lnTo>
                  <a:pt x="152399" y="3047"/>
                </a:lnTo>
                <a:lnTo>
                  <a:pt x="134111" y="9143"/>
                </a:lnTo>
                <a:lnTo>
                  <a:pt x="118871" y="15239"/>
                </a:lnTo>
                <a:lnTo>
                  <a:pt x="100583" y="21335"/>
                </a:lnTo>
                <a:lnTo>
                  <a:pt x="85343" y="33527"/>
                </a:lnTo>
                <a:lnTo>
                  <a:pt x="70103" y="42671"/>
                </a:lnTo>
                <a:lnTo>
                  <a:pt x="57911" y="54863"/>
                </a:lnTo>
                <a:lnTo>
                  <a:pt x="33527" y="85343"/>
                </a:lnTo>
                <a:lnTo>
                  <a:pt x="9143" y="134111"/>
                </a:lnTo>
                <a:lnTo>
                  <a:pt x="0" y="192023"/>
                </a:lnTo>
                <a:lnTo>
                  <a:pt x="0" y="935735"/>
                </a:lnTo>
                <a:lnTo>
                  <a:pt x="3047" y="954023"/>
                </a:lnTo>
                <a:lnTo>
                  <a:pt x="6095" y="975359"/>
                </a:lnTo>
                <a:lnTo>
                  <a:pt x="9143" y="993647"/>
                </a:lnTo>
                <a:lnTo>
                  <a:pt x="12191" y="1001267"/>
                </a:lnTo>
                <a:lnTo>
                  <a:pt x="12191" y="170687"/>
                </a:lnTo>
                <a:lnTo>
                  <a:pt x="15239" y="152399"/>
                </a:lnTo>
                <a:lnTo>
                  <a:pt x="42671" y="88391"/>
                </a:lnTo>
                <a:lnTo>
                  <a:pt x="76199" y="51815"/>
                </a:lnTo>
                <a:lnTo>
                  <a:pt x="91439" y="39623"/>
                </a:lnTo>
                <a:lnTo>
                  <a:pt x="137159" y="18287"/>
                </a:lnTo>
                <a:lnTo>
                  <a:pt x="1725167" y="9143"/>
                </a:lnTo>
                <a:lnTo>
                  <a:pt x="1743455" y="12191"/>
                </a:lnTo>
                <a:lnTo>
                  <a:pt x="1761743" y="18287"/>
                </a:lnTo>
                <a:lnTo>
                  <a:pt x="1776983" y="24383"/>
                </a:lnTo>
                <a:lnTo>
                  <a:pt x="1795271" y="30479"/>
                </a:lnTo>
                <a:lnTo>
                  <a:pt x="1847087" y="76199"/>
                </a:lnTo>
                <a:lnTo>
                  <a:pt x="1874519" y="118871"/>
                </a:lnTo>
                <a:lnTo>
                  <a:pt x="1889759" y="192023"/>
                </a:lnTo>
                <a:lnTo>
                  <a:pt x="1889759" y="990599"/>
                </a:lnTo>
                <a:lnTo>
                  <a:pt x="1898903" y="935735"/>
                </a:lnTo>
                <a:close/>
              </a:path>
              <a:path w="1899284" h="1125220">
                <a:moveTo>
                  <a:pt x="1889759" y="990599"/>
                </a:moveTo>
                <a:lnTo>
                  <a:pt x="1889759" y="935735"/>
                </a:lnTo>
                <a:lnTo>
                  <a:pt x="1880615" y="990599"/>
                </a:lnTo>
                <a:lnTo>
                  <a:pt x="1874519" y="1005839"/>
                </a:lnTo>
                <a:lnTo>
                  <a:pt x="1847087" y="1051559"/>
                </a:lnTo>
                <a:lnTo>
                  <a:pt x="1776983" y="1103375"/>
                </a:lnTo>
                <a:lnTo>
                  <a:pt x="1725167" y="1115567"/>
                </a:lnTo>
                <a:lnTo>
                  <a:pt x="173735" y="1115567"/>
                </a:lnTo>
                <a:lnTo>
                  <a:pt x="137159" y="1109471"/>
                </a:lnTo>
                <a:lnTo>
                  <a:pt x="76199" y="1075943"/>
                </a:lnTo>
                <a:lnTo>
                  <a:pt x="24383" y="1005839"/>
                </a:lnTo>
                <a:lnTo>
                  <a:pt x="12191" y="954023"/>
                </a:lnTo>
                <a:lnTo>
                  <a:pt x="12191" y="1001267"/>
                </a:lnTo>
                <a:lnTo>
                  <a:pt x="33527" y="1042415"/>
                </a:lnTo>
                <a:lnTo>
                  <a:pt x="70103" y="1082039"/>
                </a:lnTo>
                <a:lnTo>
                  <a:pt x="118871" y="1112519"/>
                </a:lnTo>
                <a:lnTo>
                  <a:pt x="173735" y="1124711"/>
                </a:lnTo>
                <a:lnTo>
                  <a:pt x="1728215" y="1124711"/>
                </a:lnTo>
                <a:lnTo>
                  <a:pt x="1783079" y="1112519"/>
                </a:lnTo>
                <a:lnTo>
                  <a:pt x="1828799" y="1082039"/>
                </a:lnTo>
                <a:lnTo>
                  <a:pt x="1865375" y="1042415"/>
                </a:lnTo>
                <a:lnTo>
                  <a:pt x="1883663" y="1008887"/>
                </a:lnTo>
                <a:lnTo>
                  <a:pt x="1889759" y="990599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 txBox="1"/>
          <p:nvPr/>
        </p:nvSpPr>
        <p:spPr>
          <a:xfrm>
            <a:off x="5400501" y="5255757"/>
            <a:ext cx="1901563" cy="984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-3174" algn="ctr"/>
            <a:r>
              <a:rPr lang="uk-UA" sz="1600" b="1" spc="10" dirty="0" smtClean="0">
                <a:solidFill>
                  <a:srgbClr val="FFFFFF"/>
                </a:solidFill>
                <a:latin typeface="Calibri"/>
                <a:cs typeface="Calibri"/>
              </a:rPr>
              <a:t>Не-європейська приймаюча сторона укладає угоду з європейською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6288024" y="4885946"/>
            <a:ext cx="119380" cy="304800"/>
          </a:xfrm>
          <a:custGeom>
            <a:avLst/>
            <a:gdLst/>
            <a:ahLst/>
            <a:cxnLst/>
            <a:rect l="l" t="t" r="r" b="b"/>
            <a:pathLst>
              <a:path w="119379" h="304800">
                <a:moveTo>
                  <a:pt x="73151" y="72745"/>
                </a:moveTo>
                <a:lnTo>
                  <a:pt x="73151" y="24383"/>
                </a:lnTo>
                <a:lnTo>
                  <a:pt x="46014" y="24383"/>
                </a:lnTo>
                <a:lnTo>
                  <a:pt x="3047" y="94487"/>
                </a:lnTo>
                <a:lnTo>
                  <a:pt x="0" y="100583"/>
                </a:lnTo>
                <a:lnTo>
                  <a:pt x="3047" y="109727"/>
                </a:lnTo>
                <a:lnTo>
                  <a:pt x="15239" y="115823"/>
                </a:lnTo>
                <a:lnTo>
                  <a:pt x="21335" y="115823"/>
                </a:lnTo>
                <a:lnTo>
                  <a:pt x="24383" y="109727"/>
                </a:lnTo>
                <a:lnTo>
                  <a:pt x="48767" y="67462"/>
                </a:lnTo>
                <a:lnTo>
                  <a:pt x="48767" y="30479"/>
                </a:lnTo>
                <a:lnTo>
                  <a:pt x="70103" y="30479"/>
                </a:lnTo>
                <a:lnTo>
                  <a:pt x="70103" y="67462"/>
                </a:lnTo>
                <a:lnTo>
                  <a:pt x="73151" y="72745"/>
                </a:lnTo>
                <a:close/>
              </a:path>
              <a:path w="119379" h="304800">
                <a:moveTo>
                  <a:pt x="59435" y="256539"/>
                </a:moveTo>
                <a:lnTo>
                  <a:pt x="24383" y="198119"/>
                </a:lnTo>
                <a:lnTo>
                  <a:pt x="21335" y="192023"/>
                </a:lnTo>
                <a:lnTo>
                  <a:pt x="15239" y="188975"/>
                </a:lnTo>
                <a:lnTo>
                  <a:pt x="3047" y="195071"/>
                </a:lnTo>
                <a:lnTo>
                  <a:pt x="0" y="204215"/>
                </a:lnTo>
                <a:lnTo>
                  <a:pt x="3047" y="210311"/>
                </a:lnTo>
                <a:lnTo>
                  <a:pt x="46014" y="280415"/>
                </a:lnTo>
                <a:lnTo>
                  <a:pt x="48767" y="280415"/>
                </a:lnTo>
                <a:lnTo>
                  <a:pt x="48767" y="274319"/>
                </a:lnTo>
                <a:lnTo>
                  <a:pt x="59435" y="256539"/>
                </a:lnTo>
                <a:close/>
              </a:path>
              <a:path w="119379" h="304800">
                <a:moveTo>
                  <a:pt x="46014" y="24383"/>
                </a:moveTo>
                <a:lnTo>
                  <a:pt x="45719" y="24383"/>
                </a:lnTo>
                <a:lnTo>
                  <a:pt x="45719" y="24865"/>
                </a:lnTo>
                <a:lnTo>
                  <a:pt x="46014" y="24383"/>
                </a:lnTo>
                <a:close/>
              </a:path>
              <a:path w="119379" h="304800">
                <a:moveTo>
                  <a:pt x="73151" y="233679"/>
                </a:moveTo>
                <a:lnTo>
                  <a:pt x="73151" y="72745"/>
                </a:lnTo>
                <a:lnTo>
                  <a:pt x="59435" y="48971"/>
                </a:lnTo>
                <a:lnTo>
                  <a:pt x="45719" y="72745"/>
                </a:lnTo>
                <a:lnTo>
                  <a:pt x="45719" y="233679"/>
                </a:lnTo>
                <a:lnTo>
                  <a:pt x="59435" y="256539"/>
                </a:lnTo>
                <a:lnTo>
                  <a:pt x="73151" y="233679"/>
                </a:lnTo>
                <a:close/>
              </a:path>
              <a:path w="119379" h="304800">
                <a:moveTo>
                  <a:pt x="46014" y="280415"/>
                </a:moveTo>
                <a:lnTo>
                  <a:pt x="45719" y="279934"/>
                </a:lnTo>
                <a:lnTo>
                  <a:pt x="45719" y="280415"/>
                </a:lnTo>
                <a:lnTo>
                  <a:pt x="46014" y="280415"/>
                </a:lnTo>
                <a:close/>
              </a:path>
              <a:path w="119379" h="304800">
                <a:moveTo>
                  <a:pt x="118871" y="109727"/>
                </a:moveTo>
                <a:lnTo>
                  <a:pt x="118871" y="100583"/>
                </a:lnTo>
                <a:lnTo>
                  <a:pt x="115823" y="94487"/>
                </a:lnTo>
                <a:lnTo>
                  <a:pt x="60959" y="0"/>
                </a:lnTo>
                <a:lnTo>
                  <a:pt x="46014" y="24383"/>
                </a:lnTo>
                <a:lnTo>
                  <a:pt x="73151" y="24383"/>
                </a:lnTo>
                <a:lnTo>
                  <a:pt x="73151" y="72745"/>
                </a:lnTo>
                <a:lnTo>
                  <a:pt x="94487" y="109727"/>
                </a:lnTo>
                <a:lnTo>
                  <a:pt x="97535" y="115823"/>
                </a:lnTo>
                <a:lnTo>
                  <a:pt x="103631" y="115823"/>
                </a:lnTo>
                <a:lnTo>
                  <a:pt x="109727" y="112775"/>
                </a:lnTo>
                <a:lnTo>
                  <a:pt x="118871" y="109727"/>
                </a:lnTo>
                <a:close/>
              </a:path>
              <a:path w="119379" h="304800">
                <a:moveTo>
                  <a:pt x="73151" y="283802"/>
                </a:moveTo>
                <a:lnTo>
                  <a:pt x="73151" y="280415"/>
                </a:lnTo>
                <a:lnTo>
                  <a:pt x="46014" y="280415"/>
                </a:lnTo>
                <a:lnTo>
                  <a:pt x="60959" y="304799"/>
                </a:lnTo>
                <a:lnTo>
                  <a:pt x="73151" y="283802"/>
                </a:lnTo>
                <a:close/>
              </a:path>
              <a:path w="119379" h="304800">
                <a:moveTo>
                  <a:pt x="70103" y="30479"/>
                </a:moveTo>
                <a:lnTo>
                  <a:pt x="48767" y="30479"/>
                </a:lnTo>
                <a:lnTo>
                  <a:pt x="59435" y="48971"/>
                </a:lnTo>
                <a:lnTo>
                  <a:pt x="70103" y="30479"/>
                </a:lnTo>
                <a:close/>
              </a:path>
              <a:path w="119379" h="304800">
                <a:moveTo>
                  <a:pt x="59435" y="48971"/>
                </a:moveTo>
                <a:lnTo>
                  <a:pt x="48767" y="30479"/>
                </a:lnTo>
                <a:lnTo>
                  <a:pt x="48767" y="67462"/>
                </a:lnTo>
                <a:lnTo>
                  <a:pt x="59435" y="48971"/>
                </a:lnTo>
                <a:close/>
              </a:path>
              <a:path w="119379" h="304800">
                <a:moveTo>
                  <a:pt x="70103" y="274319"/>
                </a:moveTo>
                <a:lnTo>
                  <a:pt x="59435" y="256539"/>
                </a:lnTo>
                <a:lnTo>
                  <a:pt x="48767" y="274319"/>
                </a:lnTo>
                <a:lnTo>
                  <a:pt x="70103" y="274319"/>
                </a:lnTo>
                <a:close/>
              </a:path>
              <a:path w="119379" h="304800">
                <a:moveTo>
                  <a:pt x="70103" y="280415"/>
                </a:moveTo>
                <a:lnTo>
                  <a:pt x="70103" y="274319"/>
                </a:lnTo>
                <a:lnTo>
                  <a:pt x="48767" y="274319"/>
                </a:lnTo>
                <a:lnTo>
                  <a:pt x="48767" y="280415"/>
                </a:lnTo>
                <a:lnTo>
                  <a:pt x="70103" y="280415"/>
                </a:lnTo>
                <a:close/>
              </a:path>
              <a:path w="119379" h="304800">
                <a:moveTo>
                  <a:pt x="70103" y="67462"/>
                </a:moveTo>
                <a:lnTo>
                  <a:pt x="70103" y="30479"/>
                </a:lnTo>
                <a:lnTo>
                  <a:pt x="59435" y="48971"/>
                </a:lnTo>
                <a:lnTo>
                  <a:pt x="70103" y="67462"/>
                </a:lnTo>
                <a:close/>
              </a:path>
              <a:path w="119379" h="304800">
                <a:moveTo>
                  <a:pt x="118871" y="204215"/>
                </a:moveTo>
                <a:lnTo>
                  <a:pt x="118871" y="195071"/>
                </a:lnTo>
                <a:lnTo>
                  <a:pt x="109727" y="192023"/>
                </a:lnTo>
                <a:lnTo>
                  <a:pt x="103631" y="188975"/>
                </a:lnTo>
                <a:lnTo>
                  <a:pt x="97535" y="192023"/>
                </a:lnTo>
                <a:lnTo>
                  <a:pt x="94487" y="198119"/>
                </a:lnTo>
                <a:lnTo>
                  <a:pt x="59435" y="256539"/>
                </a:lnTo>
                <a:lnTo>
                  <a:pt x="70103" y="274319"/>
                </a:lnTo>
                <a:lnTo>
                  <a:pt x="70103" y="280415"/>
                </a:lnTo>
                <a:lnTo>
                  <a:pt x="73151" y="280415"/>
                </a:lnTo>
                <a:lnTo>
                  <a:pt x="73151" y="283802"/>
                </a:lnTo>
                <a:lnTo>
                  <a:pt x="115823" y="210311"/>
                </a:lnTo>
                <a:lnTo>
                  <a:pt x="118871" y="204215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288024" y="4885946"/>
            <a:ext cx="119380" cy="304800"/>
          </a:xfrm>
          <a:custGeom>
            <a:avLst/>
            <a:gdLst/>
            <a:ahLst/>
            <a:cxnLst/>
            <a:rect l="l" t="t" r="r" b="b"/>
            <a:pathLst>
              <a:path w="119379" h="304800">
                <a:moveTo>
                  <a:pt x="73151" y="72745"/>
                </a:moveTo>
                <a:lnTo>
                  <a:pt x="73151" y="24383"/>
                </a:lnTo>
                <a:lnTo>
                  <a:pt x="46014" y="24383"/>
                </a:lnTo>
                <a:lnTo>
                  <a:pt x="3047" y="94487"/>
                </a:lnTo>
                <a:lnTo>
                  <a:pt x="0" y="100583"/>
                </a:lnTo>
                <a:lnTo>
                  <a:pt x="3047" y="109727"/>
                </a:lnTo>
                <a:lnTo>
                  <a:pt x="15239" y="115823"/>
                </a:lnTo>
                <a:lnTo>
                  <a:pt x="21335" y="115823"/>
                </a:lnTo>
                <a:lnTo>
                  <a:pt x="24383" y="109727"/>
                </a:lnTo>
                <a:lnTo>
                  <a:pt x="48767" y="67462"/>
                </a:lnTo>
                <a:lnTo>
                  <a:pt x="48767" y="30479"/>
                </a:lnTo>
                <a:lnTo>
                  <a:pt x="70103" y="30479"/>
                </a:lnTo>
                <a:lnTo>
                  <a:pt x="70103" y="67462"/>
                </a:lnTo>
                <a:lnTo>
                  <a:pt x="73151" y="72745"/>
                </a:lnTo>
                <a:close/>
              </a:path>
              <a:path w="119379" h="304800">
                <a:moveTo>
                  <a:pt x="59435" y="256539"/>
                </a:moveTo>
                <a:lnTo>
                  <a:pt x="24383" y="198119"/>
                </a:lnTo>
                <a:lnTo>
                  <a:pt x="21335" y="192023"/>
                </a:lnTo>
                <a:lnTo>
                  <a:pt x="15239" y="188975"/>
                </a:lnTo>
                <a:lnTo>
                  <a:pt x="3047" y="195071"/>
                </a:lnTo>
                <a:lnTo>
                  <a:pt x="0" y="204215"/>
                </a:lnTo>
                <a:lnTo>
                  <a:pt x="3047" y="210311"/>
                </a:lnTo>
                <a:lnTo>
                  <a:pt x="46014" y="280415"/>
                </a:lnTo>
                <a:lnTo>
                  <a:pt x="48767" y="280415"/>
                </a:lnTo>
                <a:lnTo>
                  <a:pt x="48767" y="274319"/>
                </a:lnTo>
                <a:lnTo>
                  <a:pt x="59435" y="256539"/>
                </a:lnTo>
                <a:close/>
              </a:path>
              <a:path w="119379" h="304800">
                <a:moveTo>
                  <a:pt x="46014" y="24383"/>
                </a:moveTo>
                <a:lnTo>
                  <a:pt x="45719" y="24383"/>
                </a:lnTo>
                <a:lnTo>
                  <a:pt x="45719" y="24865"/>
                </a:lnTo>
                <a:lnTo>
                  <a:pt x="46014" y="24383"/>
                </a:lnTo>
                <a:close/>
              </a:path>
              <a:path w="119379" h="304800">
                <a:moveTo>
                  <a:pt x="73151" y="233679"/>
                </a:moveTo>
                <a:lnTo>
                  <a:pt x="73151" y="72745"/>
                </a:lnTo>
                <a:lnTo>
                  <a:pt x="59435" y="48971"/>
                </a:lnTo>
                <a:lnTo>
                  <a:pt x="45719" y="72745"/>
                </a:lnTo>
                <a:lnTo>
                  <a:pt x="45719" y="233679"/>
                </a:lnTo>
                <a:lnTo>
                  <a:pt x="59435" y="256539"/>
                </a:lnTo>
                <a:lnTo>
                  <a:pt x="73151" y="233679"/>
                </a:lnTo>
                <a:close/>
              </a:path>
              <a:path w="119379" h="304800">
                <a:moveTo>
                  <a:pt x="46014" y="280415"/>
                </a:moveTo>
                <a:lnTo>
                  <a:pt x="45719" y="279934"/>
                </a:lnTo>
                <a:lnTo>
                  <a:pt x="45719" y="280415"/>
                </a:lnTo>
                <a:lnTo>
                  <a:pt x="46014" y="280415"/>
                </a:lnTo>
                <a:close/>
              </a:path>
              <a:path w="119379" h="304800">
                <a:moveTo>
                  <a:pt x="118871" y="109727"/>
                </a:moveTo>
                <a:lnTo>
                  <a:pt x="118871" y="100583"/>
                </a:lnTo>
                <a:lnTo>
                  <a:pt x="115823" y="94487"/>
                </a:lnTo>
                <a:lnTo>
                  <a:pt x="60959" y="0"/>
                </a:lnTo>
                <a:lnTo>
                  <a:pt x="46014" y="24383"/>
                </a:lnTo>
                <a:lnTo>
                  <a:pt x="73151" y="24383"/>
                </a:lnTo>
                <a:lnTo>
                  <a:pt x="73151" y="72745"/>
                </a:lnTo>
                <a:lnTo>
                  <a:pt x="94487" y="109727"/>
                </a:lnTo>
                <a:lnTo>
                  <a:pt x="97535" y="115823"/>
                </a:lnTo>
                <a:lnTo>
                  <a:pt x="103631" y="115823"/>
                </a:lnTo>
                <a:lnTo>
                  <a:pt x="109727" y="112775"/>
                </a:lnTo>
                <a:lnTo>
                  <a:pt x="118871" y="109727"/>
                </a:lnTo>
                <a:close/>
              </a:path>
              <a:path w="119379" h="304800">
                <a:moveTo>
                  <a:pt x="73151" y="283802"/>
                </a:moveTo>
                <a:lnTo>
                  <a:pt x="73151" y="280415"/>
                </a:lnTo>
                <a:lnTo>
                  <a:pt x="46014" y="280415"/>
                </a:lnTo>
                <a:lnTo>
                  <a:pt x="60959" y="304799"/>
                </a:lnTo>
                <a:lnTo>
                  <a:pt x="73151" y="283802"/>
                </a:lnTo>
                <a:close/>
              </a:path>
              <a:path w="119379" h="304800">
                <a:moveTo>
                  <a:pt x="70103" y="30479"/>
                </a:moveTo>
                <a:lnTo>
                  <a:pt x="48767" y="30479"/>
                </a:lnTo>
                <a:lnTo>
                  <a:pt x="59435" y="48971"/>
                </a:lnTo>
                <a:lnTo>
                  <a:pt x="70103" y="30479"/>
                </a:lnTo>
                <a:close/>
              </a:path>
              <a:path w="119379" h="304800">
                <a:moveTo>
                  <a:pt x="59435" y="48971"/>
                </a:moveTo>
                <a:lnTo>
                  <a:pt x="48767" y="30479"/>
                </a:lnTo>
                <a:lnTo>
                  <a:pt x="48767" y="67462"/>
                </a:lnTo>
                <a:lnTo>
                  <a:pt x="59435" y="48971"/>
                </a:lnTo>
                <a:close/>
              </a:path>
              <a:path w="119379" h="304800">
                <a:moveTo>
                  <a:pt x="70103" y="274319"/>
                </a:moveTo>
                <a:lnTo>
                  <a:pt x="59435" y="256539"/>
                </a:lnTo>
                <a:lnTo>
                  <a:pt x="48767" y="274319"/>
                </a:lnTo>
                <a:lnTo>
                  <a:pt x="70103" y="274319"/>
                </a:lnTo>
                <a:close/>
              </a:path>
              <a:path w="119379" h="304800">
                <a:moveTo>
                  <a:pt x="70103" y="280415"/>
                </a:moveTo>
                <a:lnTo>
                  <a:pt x="70103" y="274319"/>
                </a:lnTo>
                <a:lnTo>
                  <a:pt x="48767" y="274319"/>
                </a:lnTo>
                <a:lnTo>
                  <a:pt x="48767" y="280415"/>
                </a:lnTo>
                <a:lnTo>
                  <a:pt x="70103" y="280415"/>
                </a:lnTo>
                <a:close/>
              </a:path>
              <a:path w="119379" h="304800">
                <a:moveTo>
                  <a:pt x="70103" y="67462"/>
                </a:moveTo>
                <a:lnTo>
                  <a:pt x="70103" y="30479"/>
                </a:lnTo>
                <a:lnTo>
                  <a:pt x="59435" y="48971"/>
                </a:lnTo>
                <a:lnTo>
                  <a:pt x="70103" y="67462"/>
                </a:lnTo>
                <a:close/>
              </a:path>
              <a:path w="119379" h="304800">
                <a:moveTo>
                  <a:pt x="118871" y="204215"/>
                </a:moveTo>
                <a:lnTo>
                  <a:pt x="118871" y="195071"/>
                </a:lnTo>
                <a:lnTo>
                  <a:pt x="109727" y="192023"/>
                </a:lnTo>
                <a:lnTo>
                  <a:pt x="103631" y="188975"/>
                </a:lnTo>
                <a:lnTo>
                  <a:pt x="97535" y="192023"/>
                </a:lnTo>
                <a:lnTo>
                  <a:pt x="94487" y="198119"/>
                </a:lnTo>
                <a:lnTo>
                  <a:pt x="59435" y="256539"/>
                </a:lnTo>
                <a:lnTo>
                  <a:pt x="70103" y="274319"/>
                </a:lnTo>
                <a:lnTo>
                  <a:pt x="70103" y="280415"/>
                </a:lnTo>
                <a:lnTo>
                  <a:pt x="73151" y="280415"/>
                </a:lnTo>
                <a:lnTo>
                  <a:pt x="73151" y="283802"/>
                </a:lnTo>
                <a:lnTo>
                  <a:pt x="115823" y="210311"/>
                </a:lnTo>
                <a:lnTo>
                  <a:pt x="118871" y="204215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302496" y="5190745"/>
            <a:ext cx="121919" cy="155447"/>
          </a:xfrm>
          <a:prstGeom prst="rect">
            <a:avLst/>
          </a:prstGeom>
          <a:blipFill>
            <a:blip r:embed="rId3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7650479" y="6281928"/>
            <a:ext cx="51816" cy="15239"/>
          </a:xfrm>
          <a:prstGeom prst="rect">
            <a:avLst/>
          </a:prstGeom>
          <a:blipFill>
            <a:blip r:embed="rId3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9259823" y="6132577"/>
            <a:ext cx="164591" cy="164591"/>
          </a:xfrm>
          <a:prstGeom prst="rect">
            <a:avLst/>
          </a:prstGeom>
          <a:blipFill>
            <a:blip r:embed="rId3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7531607" y="5175505"/>
            <a:ext cx="1896110" cy="1122045"/>
          </a:xfrm>
          <a:custGeom>
            <a:avLst/>
            <a:gdLst/>
            <a:ahLst/>
            <a:cxnLst/>
            <a:rect l="l" t="t" r="r" b="b"/>
            <a:pathLst>
              <a:path w="1896109" h="1122045">
                <a:moveTo>
                  <a:pt x="1743454" y="3047"/>
                </a:moveTo>
                <a:lnTo>
                  <a:pt x="1725167" y="0"/>
                </a:lnTo>
                <a:lnTo>
                  <a:pt x="170687" y="0"/>
                </a:lnTo>
                <a:lnTo>
                  <a:pt x="152399" y="3047"/>
                </a:lnTo>
                <a:lnTo>
                  <a:pt x="115823" y="15239"/>
                </a:lnTo>
                <a:lnTo>
                  <a:pt x="100583" y="21335"/>
                </a:lnTo>
                <a:lnTo>
                  <a:pt x="85343" y="33527"/>
                </a:lnTo>
                <a:lnTo>
                  <a:pt x="70103" y="42671"/>
                </a:lnTo>
                <a:lnTo>
                  <a:pt x="42671" y="70103"/>
                </a:lnTo>
                <a:lnTo>
                  <a:pt x="15239" y="115823"/>
                </a:lnTo>
                <a:lnTo>
                  <a:pt x="3047" y="152399"/>
                </a:lnTo>
                <a:lnTo>
                  <a:pt x="0" y="170687"/>
                </a:lnTo>
                <a:lnTo>
                  <a:pt x="0" y="192023"/>
                </a:lnTo>
                <a:lnTo>
                  <a:pt x="6096" y="195269"/>
                </a:lnTo>
                <a:lnTo>
                  <a:pt x="6096" y="161543"/>
                </a:lnTo>
                <a:lnTo>
                  <a:pt x="9144" y="146303"/>
                </a:lnTo>
                <a:lnTo>
                  <a:pt x="12192" y="134111"/>
                </a:lnTo>
                <a:lnTo>
                  <a:pt x="15240" y="128015"/>
                </a:lnTo>
                <a:lnTo>
                  <a:pt x="18288" y="118871"/>
                </a:lnTo>
                <a:lnTo>
                  <a:pt x="30480" y="94487"/>
                </a:lnTo>
                <a:lnTo>
                  <a:pt x="33528" y="91439"/>
                </a:lnTo>
                <a:lnTo>
                  <a:pt x="36576" y="85343"/>
                </a:lnTo>
                <a:lnTo>
                  <a:pt x="39624" y="82295"/>
                </a:lnTo>
                <a:lnTo>
                  <a:pt x="42672" y="76199"/>
                </a:lnTo>
                <a:lnTo>
                  <a:pt x="76200" y="42671"/>
                </a:lnTo>
                <a:lnTo>
                  <a:pt x="82296" y="39623"/>
                </a:lnTo>
                <a:lnTo>
                  <a:pt x="88392" y="33527"/>
                </a:lnTo>
                <a:lnTo>
                  <a:pt x="124968" y="15239"/>
                </a:lnTo>
                <a:lnTo>
                  <a:pt x="134112" y="12191"/>
                </a:lnTo>
                <a:lnTo>
                  <a:pt x="158496" y="6095"/>
                </a:lnTo>
                <a:lnTo>
                  <a:pt x="192024" y="3047"/>
                </a:lnTo>
                <a:lnTo>
                  <a:pt x="1743454" y="3047"/>
                </a:lnTo>
                <a:close/>
              </a:path>
              <a:path w="1896109" h="1122045">
                <a:moveTo>
                  <a:pt x="1737783" y="1117021"/>
                </a:moveTo>
                <a:lnTo>
                  <a:pt x="6096" y="195269"/>
                </a:lnTo>
                <a:lnTo>
                  <a:pt x="6096" y="963167"/>
                </a:lnTo>
                <a:lnTo>
                  <a:pt x="9144" y="963167"/>
                </a:lnTo>
                <a:lnTo>
                  <a:pt x="9144" y="978407"/>
                </a:lnTo>
                <a:lnTo>
                  <a:pt x="12192" y="978407"/>
                </a:lnTo>
                <a:lnTo>
                  <a:pt x="12192" y="990599"/>
                </a:lnTo>
                <a:lnTo>
                  <a:pt x="15240" y="990599"/>
                </a:lnTo>
                <a:lnTo>
                  <a:pt x="15240" y="999743"/>
                </a:lnTo>
                <a:lnTo>
                  <a:pt x="18288" y="999743"/>
                </a:lnTo>
                <a:lnTo>
                  <a:pt x="18288" y="1005839"/>
                </a:lnTo>
                <a:lnTo>
                  <a:pt x="21336" y="1005839"/>
                </a:lnTo>
                <a:lnTo>
                  <a:pt x="21336" y="1014983"/>
                </a:lnTo>
                <a:lnTo>
                  <a:pt x="24384" y="1014983"/>
                </a:lnTo>
                <a:lnTo>
                  <a:pt x="24384" y="1021079"/>
                </a:lnTo>
                <a:lnTo>
                  <a:pt x="27432" y="1021079"/>
                </a:lnTo>
                <a:lnTo>
                  <a:pt x="27432" y="1027175"/>
                </a:lnTo>
                <a:lnTo>
                  <a:pt x="30480" y="1027175"/>
                </a:lnTo>
                <a:lnTo>
                  <a:pt x="33528" y="1030223"/>
                </a:lnTo>
                <a:lnTo>
                  <a:pt x="33528" y="1036319"/>
                </a:lnTo>
                <a:lnTo>
                  <a:pt x="36576" y="1036319"/>
                </a:lnTo>
                <a:lnTo>
                  <a:pt x="39624" y="1039367"/>
                </a:lnTo>
                <a:lnTo>
                  <a:pt x="39624" y="1045463"/>
                </a:lnTo>
                <a:lnTo>
                  <a:pt x="42672" y="1045463"/>
                </a:lnTo>
                <a:lnTo>
                  <a:pt x="48768" y="1051559"/>
                </a:lnTo>
                <a:lnTo>
                  <a:pt x="48768" y="1057655"/>
                </a:lnTo>
                <a:lnTo>
                  <a:pt x="51816" y="1057655"/>
                </a:lnTo>
                <a:lnTo>
                  <a:pt x="67056" y="1072895"/>
                </a:lnTo>
                <a:lnTo>
                  <a:pt x="73152" y="1075943"/>
                </a:lnTo>
                <a:lnTo>
                  <a:pt x="82296" y="1085087"/>
                </a:lnTo>
                <a:lnTo>
                  <a:pt x="88392" y="1088135"/>
                </a:lnTo>
                <a:lnTo>
                  <a:pt x="91440" y="1091183"/>
                </a:lnTo>
                <a:lnTo>
                  <a:pt x="121920" y="1106423"/>
                </a:lnTo>
                <a:lnTo>
                  <a:pt x="140208" y="1112519"/>
                </a:lnTo>
                <a:lnTo>
                  <a:pt x="152400" y="1115567"/>
                </a:lnTo>
                <a:lnTo>
                  <a:pt x="170688" y="1118615"/>
                </a:lnTo>
                <a:lnTo>
                  <a:pt x="1728216" y="1121663"/>
                </a:lnTo>
                <a:lnTo>
                  <a:pt x="1728216" y="1118615"/>
                </a:lnTo>
                <a:lnTo>
                  <a:pt x="1737783" y="1117021"/>
                </a:lnTo>
                <a:close/>
              </a:path>
              <a:path w="1896109" h="1122045">
                <a:moveTo>
                  <a:pt x="1895855" y="954023"/>
                </a:moveTo>
                <a:lnTo>
                  <a:pt x="1895855" y="170687"/>
                </a:lnTo>
                <a:lnTo>
                  <a:pt x="1889759" y="134111"/>
                </a:lnTo>
                <a:lnTo>
                  <a:pt x="1883663" y="115823"/>
                </a:lnTo>
                <a:lnTo>
                  <a:pt x="1874519" y="100583"/>
                </a:lnTo>
                <a:lnTo>
                  <a:pt x="1865375" y="82295"/>
                </a:lnTo>
                <a:lnTo>
                  <a:pt x="1853183" y="70103"/>
                </a:lnTo>
                <a:lnTo>
                  <a:pt x="1840991" y="54863"/>
                </a:lnTo>
                <a:lnTo>
                  <a:pt x="1828799" y="42671"/>
                </a:lnTo>
                <a:lnTo>
                  <a:pt x="1813559" y="33527"/>
                </a:lnTo>
                <a:lnTo>
                  <a:pt x="1798319" y="21335"/>
                </a:lnTo>
                <a:lnTo>
                  <a:pt x="1743455" y="3047"/>
                </a:lnTo>
                <a:lnTo>
                  <a:pt x="1706880" y="3047"/>
                </a:lnTo>
                <a:lnTo>
                  <a:pt x="1740408" y="6095"/>
                </a:lnTo>
                <a:lnTo>
                  <a:pt x="1764792" y="12191"/>
                </a:lnTo>
                <a:lnTo>
                  <a:pt x="1770888" y="15239"/>
                </a:lnTo>
                <a:lnTo>
                  <a:pt x="1780032" y="18287"/>
                </a:lnTo>
                <a:lnTo>
                  <a:pt x="1804416" y="30479"/>
                </a:lnTo>
                <a:lnTo>
                  <a:pt x="1807464" y="33527"/>
                </a:lnTo>
                <a:lnTo>
                  <a:pt x="1813560" y="36575"/>
                </a:lnTo>
                <a:lnTo>
                  <a:pt x="1819656" y="42671"/>
                </a:lnTo>
                <a:lnTo>
                  <a:pt x="1825752" y="45719"/>
                </a:lnTo>
                <a:lnTo>
                  <a:pt x="1853184" y="73151"/>
                </a:lnTo>
                <a:lnTo>
                  <a:pt x="1853184" y="79247"/>
                </a:lnTo>
                <a:lnTo>
                  <a:pt x="1856232" y="79247"/>
                </a:lnTo>
                <a:lnTo>
                  <a:pt x="1862328" y="85343"/>
                </a:lnTo>
                <a:lnTo>
                  <a:pt x="1862328" y="91439"/>
                </a:lnTo>
                <a:lnTo>
                  <a:pt x="1865376" y="91439"/>
                </a:lnTo>
                <a:lnTo>
                  <a:pt x="1865376" y="97535"/>
                </a:lnTo>
                <a:lnTo>
                  <a:pt x="1868424" y="97535"/>
                </a:lnTo>
                <a:lnTo>
                  <a:pt x="1871472" y="100583"/>
                </a:lnTo>
                <a:lnTo>
                  <a:pt x="1871472" y="106679"/>
                </a:lnTo>
                <a:lnTo>
                  <a:pt x="1874520" y="106679"/>
                </a:lnTo>
                <a:lnTo>
                  <a:pt x="1874520" y="115823"/>
                </a:lnTo>
                <a:lnTo>
                  <a:pt x="1877568" y="115823"/>
                </a:lnTo>
                <a:lnTo>
                  <a:pt x="1877568" y="121919"/>
                </a:lnTo>
                <a:lnTo>
                  <a:pt x="1880616" y="121919"/>
                </a:lnTo>
                <a:lnTo>
                  <a:pt x="1880616" y="131063"/>
                </a:lnTo>
                <a:lnTo>
                  <a:pt x="1883664" y="131063"/>
                </a:lnTo>
                <a:lnTo>
                  <a:pt x="1883664" y="140207"/>
                </a:lnTo>
                <a:lnTo>
                  <a:pt x="1886712" y="140207"/>
                </a:lnTo>
                <a:lnTo>
                  <a:pt x="1886712" y="152399"/>
                </a:lnTo>
                <a:lnTo>
                  <a:pt x="1889760" y="152399"/>
                </a:lnTo>
                <a:lnTo>
                  <a:pt x="1889760" y="170687"/>
                </a:lnTo>
                <a:lnTo>
                  <a:pt x="1892808" y="170687"/>
                </a:lnTo>
                <a:lnTo>
                  <a:pt x="1892808" y="972308"/>
                </a:lnTo>
                <a:lnTo>
                  <a:pt x="1895855" y="954023"/>
                </a:lnTo>
                <a:close/>
              </a:path>
              <a:path w="1896109" h="1122045">
                <a:moveTo>
                  <a:pt x="1892808" y="972308"/>
                </a:moveTo>
                <a:lnTo>
                  <a:pt x="1892808" y="170687"/>
                </a:lnTo>
                <a:lnTo>
                  <a:pt x="1889759" y="957075"/>
                </a:lnTo>
                <a:lnTo>
                  <a:pt x="1886712" y="975359"/>
                </a:lnTo>
                <a:lnTo>
                  <a:pt x="1883663" y="987553"/>
                </a:lnTo>
                <a:lnTo>
                  <a:pt x="1877568" y="1005839"/>
                </a:lnTo>
                <a:lnTo>
                  <a:pt x="1865375" y="1030224"/>
                </a:lnTo>
                <a:lnTo>
                  <a:pt x="1862328" y="1033271"/>
                </a:lnTo>
                <a:lnTo>
                  <a:pt x="1859280" y="1039367"/>
                </a:lnTo>
                <a:lnTo>
                  <a:pt x="1856232" y="1042415"/>
                </a:lnTo>
                <a:lnTo>
                  <a:pt x="1853183" y="1048512"/>
                </a:lnTo>
                <a:lnTo>
                  <a:pt x="1840991" y="1060705"/>
                </a:lnTo>
                <a:lnTo>
                  <a:pt x="1837944" y="1066799"/>
                </a:lnTo>
                <a:lnTo>
                  <a:pt x="1831848" y="1069847"/>
                </a:lnTo>
                <a:lnTo>
                  <a:pt x="1819656" y="1082039"/>
                </a:lnTo>
                <a:lnTo>
                  <a:pt x="1813559" y="1085088"/>
                </a:lnTo>
                <a:lnTo>
                  <a:pt x="1810512" y="1088135"/>
                </a:lnTo>
                <a:lnTo>
                  <a:pt x="1804416" y="1091183"/>
                </a:lnTo>
                <a:lnTo>
                  <a:pt x="1801368" y="1094231"/>
                </a:lnTo>
                <a:lnTo>
                  <a:pt x="1783080" y="1103375"/>
                </a:lnTo>
                <a:lnTo>
                  <a:pt x="1773936" y="1106423"/>
                </a:lnTo>
                <a:lnTo>
                  <a:pt x="1767840" y="1109471"/>
                </a:lnTo>
                <a:lnTo>
                  <a:pt x="1758696" y="1112519"/>
                </a:lnTo>
                <a:lnTo>
                  <a:pt x="1746504" y="1115567"/>
                </a:lnTo>
                <a:lnTo>
                  <a:pt x="1737783" y="1117021"/>
                </a:lnTo>
                <a:lnTo>
                  <a:pt x="1746504" y="1121663"/>
                </a:lnTo>
                <a:lnTo>
                  <a:pt x="1764792" y="1118615"/>
                </a:lnTo>
                <a:lnTo>
                  <a:pt x="1780032" y="1109471"/>
                </a:lnTo>
                <a:lnTo>
                  <a:pt x="1798319" y="1103375"/>
                </a:lnTo>
                <a:lnTo>
                  <a:pt x="1853184" y="1057655"/>
                </a:lnTo>
                <a:lnTo>
                  <a:pt x="1883664" y="1008886"/>
                </a:lnTo>
                <a:lnTo>
                  <a:pt x="1889760" y="990596"/>
                </a:lnTo>
                <a:lnTo>
                  <a:pt x="1892808" y="972308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537704" y="5178553"/>
            <a:ext cx="1886711" cy="1118615"/>
          </a:xfrm>
          <a:prstGeom prst="rect">
            <a:avLst/>
          </a:prstGeom>
          <a:blipFill>
            <a:blip r:embed="rId3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7531607" y="5175505"/>
            <a:ext cx="1896110" cy="1125220"/>
          </a:xfrm>
          <a:custGeom>
            <a:avLst/>
            <a:gdLst/>
            <a:ahLst/>
            <a:cxnLst/>
            <a:rect l="l" t="t" r="r" b="b"/>
            <a:pathLst>
              <a:path w="1896109" h="1125220">
                <a:moveTo>
                  <a:pt x="1895855" y="954023"/>
                </a:moveTo>
                <a:lnTo>
                  <a:pt x="1895855" y="170687"/>
                </a:lnTo>
                <a:lnTo>
                  <a:pt x="1889759" y="134111"/>
                </a:lnTo>
                <a:lnTo>
                  <a:pt x="1883663" y="115823"/>
                </a:lnTo>
                <a:lnTo>
                  <a:pt x="1874519" y="100583"/>
                </a:lnTo>
                <a:lnTo>
                  <a:pt x="1865375" y="82295"/>
                </a:lnTo>
                <a:lnTo>
                  <a:pt x="1853183" y="70103"/>
                </a:lnTo>
                <a:lnTo>
                  <a:pt x="1840991" y="54863"/>
                </a:lnTo>
                <a:lnTo>
                  <a:pt x="1828799" y="42671"/>
                </a:lnTo>
                <a:lnTo>
                  <a:pt x="1813559" y="33527"/>
                </a:lnTo>
                <a:lnTo>
                  <a:pt x="1798319" y="21335"/>
                </a:lnTo>
                <a:lnTo>
                  <a:pt x="1743455" y="3047"/>
                </a:lnTo>
                <a:lnTo>
                  <a:pt x="1725167" y="0"/>
                </a:lnTo>
                <a:lnTo>
                  <a:pt x="170687" y="0"/>
                </a:lnTo>
                <a:lnTo>
                  <a:pt x="152399" y="3047"/>
                </a:lnTo>
                <a:lnTo>
                  <a:pt x="115823" y="15239"/>
                </a:lnTo>
                <a:lnTo>
                  <a:pt x="100583" y="21335"/>
                </a:lnTo>
                <a:lnTo>
                  <a:pt x="85343" y="33527"/>
                </a:lnTo>
                <a:lnTo>
                  <a:pt x="70103" y="42671"/>
                </a:lnTo>
                <a:lnTo>
                  <a:pt x="42671" y="70103"/>
                </a:lnTo>
                <a:lnTo>
                  <a:pt x="15239" y="115823"/>
                </a:lnTo>
                <a:lnTo>
                  <a:pt x="3047" y="152399"/>
                </a:lnTo>
                <a:lnTo>
                  <a:pt x="0" y="170687"/>
                </a:lnTo>
                <a:lnTo>
                  <a:pt x="0" y="954023"/>
                </a:lnTo>
                <a:lnTo>
                  <a:pt x="3047" y="972311"/>
                </a:lnTo>
                <a:lnTo>
                  <a:pt x="9143" y="993647"/>
                </a:lnTo>
                <a:lnTo>
                  <a:pt x="9143" y="192023"/>
                </a:lnTo>
                <a:lnTo>
                  <a:pt x="12191" y="170687"/>
                </a:lnTo>
                <a:lnTo>
                  <a:pt x="24383" y="118871"/>
                </a:lnTo>
                <a:lnTo>
                  <a:pt x="51815" y="76199"/>
                </a:lnTo>
                <a:lnTo>
                  <a:pt x="76199" y="51815"/>
                </a:lnTo>
                <a:lnTo>
                  <a:pt x="91439" y="39623"/>
                </a:lnTo>
                <a:lnTo>
                  <a:pt x="137159" y="18287"/>
                </a:lnTo>
                <a:lnTo>
                  <a:pt x="1725167" y="9143"/>
                </a:lnTo>
                <a:lnTo>
                  <a:pt x="1743455" y="12191"/>
                </a:lnTo>
                <a:lnTo>
                  <a:pt x="1792223" y="30479"/>
                </a:lnTo>
                <a:lnTo>
                  <a:pt x="1847087" y="76199"/>
                </a:lnTo>
                <a:lnTo>
                  <a:pt x="1874519" y="118871"/>
                </a:lnTo>
                <a:lnTo>
                  <a:pt x="1886711" y="173735"/>
                </a:lnTo>
                <a:lnTo>
                  <a:pt x="1886711" y="999743"/>
                </a:lnTo>
                <a:lnTo>
                  <a:pt x="1889759" y="990599"/>
                </a:lnTo>
                <a:lnTo>
                  <a:pt x="1895855" y="954023"/>
                </a:lnTo>
                <a:close/>
              </a:path>
              <a:path w="1896109" h="1125220">
                <a:moveTo>
                  <a:pt x="1886711" y="999743"/>
                </a:moveTo>
                <a:lnTo>
                  <a:pt x="1886711" y="954023"/>
                </a:lnTo>
                <a:lnTo>
                  <a:pt x="1880615" y="990599"/>
                </a:lnTo>
                <a:lnTo>
                  <a:pt x="1874519" y="1005839"/>
                </a:lnTo>
                <a:lnTo>
                  <a:pt x="1847087" y="1051559"/>
                </a:lnTo>
                <a:lnTo>
                  <a:pt x="1776983" y="1103375"/>
                </a:lnTo>
                <a:lnTo>
                  <a:pt x="1725167" y="1115567"/>
                </a:lnTo>
                <a:lnTo>
                  <a:pt x="173735" y="1115567"/>
                </a:lnTo>
                <a:lnTo>
                  <a:pt x="137159" y="1109471"/>
                </a:lnTo>
                <a:lnTo>
                  <a:pt x="88391" y="1085087"/>
                </a:lnTo>
                <a:lnTo>
                  <a:pt x="51815" y="1051559"/>
                </a:lnTo>
                <a:lnTo>
                  <a:pt x="24383" y="1005839"/>
                </a:lnTo>
                <a:lnTo>
                  <a:pt x="9143" y="935735"/>
                </a:lnTo>
                <a:lnTo>
                  <a:pt x="9143" y="993647"/>
                </a:lnTo>
                <a:lnTo>
                  <a:pt x="15239" y="1008887"/>
                </a:lnTo>
                <a:lnTo>
                  <a:pt x="24383" y="1027175"/>
                </a:lnTo>
                <a:lnTo>
                  <a:pt x="42671" y="1057655"/>
                </a:lnTo>
                <a:lnTo>
                  <a:pt x="57911" y="1069847"/>
                </a:lnTo>
                <a:lnTo>
                  <a:pt x="70103" y="1082039"/>
                </a:lnTo>
                <a:lnTo>
                  <a:pt x="85343" y="1094231"/>
                </a:lnTo>
                <a:lnTo>
                  <a:pt x="115823" y="1112519"/>
                </a:lnTo>
                <a:lnTo>
                  <a:pt x="134111" y="1118615"/>
                </a:lnTo>
                <a:lnTo>
                  <a:pt x="170687" y="1124711"/>
                </a:lnTo>
                <a:lnTo>
                  <a:pt x="1725167" y="1124711"/>
                </a:lnTo>
                <a:lnTo>
                  <a:pt x="1746503" y="1121663"/>
                </a:lnTo>
                <a:lnTo>
                  <a:pt x="1764791" y="1118615"/>
                </a:lnTo>
                <a:lnTo>
                  <a:pt x="1780031" y="1109471"/>
                </a:lnTo>
                <a:lnTo>
                  <a:pt x="1798319" y="1103375"/>
                </a:lnTo>
                <a:lnTo>
                  <a:pt x="1853183" y="1057655"/>
                </a:lnTo>
                <a:lnTo>
                  <a:pt x="1883663" y="1008887"/>
                </a:lnTo>
                <a:lnTo>
                  <a:pt x="1886711" y="999743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7595617" y="5194954"/>
            <a:ext cx="1770887" cy="10911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-3174" algn="ctr">
              <a:lnSpc>
                <a:spcPct val="101899"/>
              </a:lnSpc>
            </a:pPr>
            <a:r>
              <a:rPr lang="uk-UA" sz="1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Дослідник, направлений на стажування до не-європейської приймаючої сторони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8421624" y="4885946"/>
            <a:ext cx="119380" cy="307975"/>
          </a:xfrm>
          <a:custGeom>
            <a:avLst/>
            <a:gdLst/>
            <a:ahLst/>
            <a:cxnLst/>
            <a:rect l="l" t="t" r="r" b="b"/>
            <a:pathLst>
              <a:path w="119379" h="307975">
                <a:moveTo>
                  <a:pt x="118871" y="103631"/>
                </a:moveTo>
                <a:lnTo>
                  <a:pt x="115823" y="97535"/>
                </a:lnTo>
                <a:lnTo>
                  <a:pt x="57911" y="0"/>
                </a:lnTo>
                <a:lnTo>
                  <a:pt x="3047" y="97535"/>
                </a:lnTo>
                <a:lnTo>
                  <a:pt x="0" y="103631"/>
                </a:lnTo>
                <a:lnTo>
                  <a:pt x="0" y="112775"/>
                </a:lnTo>
                <a:lnTo>
                  <a:pt x="12191" y="118871"/>
                </a:lnTo>
                <a:lnTo>
                  <a:pt x="21335" y="115823"/>
                </a:lnTo>
                <a:lnTo>
                  <a:pt x="24383" y="109727"/>
                </a:lnTo>
                <a:lnTo>
                  <a:pt x="45719" y="74167"/>
                </a:lnTo>
                <a:lnTo>
                  <a:pt x="45719" y="27431"/>
                </a:lnTo>
                <a:lnTo>
                  <a:pt x="73151" y="27431"/>
                </a:lnTo>
                <a:lnTo>
                  <a:pt x="73151" y="77070"/>
                </a:lnTo>
                <a:lnTo>
                  <a:pt x="91439" y="109727"/>
                </a:lnTo>
                <a:lnTo>
                  <a:pt x="97535" y="115823"/>
                </a:lnTo>
                <a:lnTo>
                  <a:pt x="103631" y="118871"/>
                </a:lnTo>
                <a:lnTo>
                  <a:pt x="115823" y="112775"/>
                </a:lnTo>
                <a:lnTo>
                  <a:pt x="118871" y="103631"/>
                </a:lnTo>
                <a:close/>
              </a:path>
              <a:path w="119379" h="307975">
                <a:moveTo>
                  <a:pt x="59068" y="258239"/>
                </a:moveTo>
                <a:lnTo>
                  <a:pt x="24383" y="198119"/>
                </a:lnTo>
                <a:lnTo>
                  <a:pt x="21335" y="192023"/>
                </a:lnTo>
                <a:lnTo>
                  <a:pt x="12191" y="192023"/>
                </a:lnTo>
                <a:lnTo>
                  <a:pt x="0" y="198119"/>
                </a:lnTo>
                <a:lnTo>
                  <a:pt x="0" y="207263"/>
                </a:lnTo>
                <a:lnTo>
                  <a:pt x="3047" y="213359"/>
                </a:lnTo>
                <a:lnTo>
                  <a:pt x="45719" y="286850"/>
                </a:lnTo>
                <a:lnTo>
                  <a:pt x="45719" y="283463"/>
                </a:lnTo>
                <a:lnTo>
                  <a:pt x="48767" y="283463"/>
                </a:lnTo>
                <a:lnTo>
                  <a:pt x="48767" y="277367"/>
                </a:lnTo>
                <a:lnTo>
                  <a:pt x="59068" y="258239"/>
                </a:lnTo>
                <a:close/>
              </a:path>
              <a:path w="119379" h="307975">
                <a:moveTo>
                  <a:pt x="73151" y="77070"/>
                </a:moveTo>
                <a:lnTo>
                  <a:pt x="73151" y="27431"/>
                </a:lnTo>
                <a:lnTo>
                  <a:pt x="45719" y="27431"/>
                </a:lnTo>
                <a:lnTo>
                  <a:pt x="45719" y="74167"/>
                </a:lnTo>
                <a:lnTo>
                  <a:pt x="48767" y="69087"/>
                </a:lnTo>
                <a:lnTo>
                  <a:pt x="48767" y="33527"/>
                </a:lnTo>
                <a:lnTo>
                  <a:pt x="70103" y="33527"/>
                </a:lnTo>
                <a:lnTo>
                  <a:pt x="70103" y="71627"/>
                </a:lnTo>
                <a:lnTo>
                  <a:pt x="73151" y="77070"/>
                </a:lnTo>
                <a:close/>
              </a:path>
              <a:path w="119379" h="307975">
                <a:moveTo>
                  <a:pt x="73151" y="232083"/>
                </a:moveTo>
                <a:lnTo>
                  <a:pt x="73151" y="77070"/>
                </a:lnTo>
                <a:lnTo>
                  <a:pt x="59068" y="51921"/>
                </a:lnTo>
                <a:lnTo>
                  <a:pt x="45719" y="74167"/>
                </a:lnTo>
                <a:lnTo>
                  <a:pt x="45719" y="235102"/>
                </a:lnTo>
                <a:lnTo>
                  <a:pt x="59068" y="258239"/>
                </a:lnTo>
                <a:lnTo>
                  <a:pt x="73151" y="232083"/>
                </a:lnTo>
                <a:close/>
              </a:path>
              <a:path w="119379" h="307975">
                <a:moveTo>
                  <a:pt x="72857" y="283463"/>
                </a:moveTo>
                <a:lnTo>
                  <a:pt x="45719" y="283463"/>
                </a:lnTo>
                <a:lnTo>
                  <a:pt x="45719" y="286850"/>
                </a:lnTo>
                <a:lnTo>
                  <a:pt x="57911" y="307847"/>
                </a:lnTo>
                <a:lnTo>
                  <a:pt x="72857" y="283463"/>
                </a:lnTo>
                <a:close/>
              </a:path>
              <a:path w="119379" h="307975">
                <a:moveTo>
                  <a:pt x="70103" y="33527"/>
                </a:moveTo>
                <a:lnTo>
                  <a:pt x="48767" y="33527"/>
                </a:lnTo>
                <a:lnTo>
                  <a:pt x="59068" y="51921"/>
                </a:lnTo>
                <a:lnTo>
                  <a:pt x="70103" y="33527"/>
                </a:lnTo>
                <a:close/>
              </a:path>
              <a:path w="119379" h="307975">
                <a:moveTo>
                  <a:pt x="59068" y="51921"/>
                </a:moveTo>
                <a:lnTo>
                  <a:pt x="48767" y="33527"/>
                </a:lnTo>
                <a:lnTo>
                  <a:pt x="48767" y="69087"/>
                </a:lnTo>
                <a:lnTo>
                  <a:pt x="59068" y="51921"/>
                </a:lnTo>
                <a:close/>
              </a:path>
              <a:path w="119379" h="307975">
                <a:moveTo>
                  <a:pt x="70103" y="277367"/>
                </a:moveTo>
                <a:lnTo>
                  <a:pt x="59068" y="258239"/>
                </a:lnTo>
                <a:lnTo>
                  <a:pt x="48767" y="277367"/>
                </a:lnTo>
                <a:lnTo>
                  <a:pt x="70103" y="277367"/>
                </a:lnTo>
                <a:close/>
              </a:path>
              <a:path w="119379" h="307975">
                <a:moveTo>
                  <a:pt x="70103" y="283463"/>
                </a:moveTo>
                <a:lnTo>
                  <a:pt x="70103" y="277367"/>
                </a:lnTo>
                <a:lnTo>
                  <a:pt x="48767" y="277367"/>
                </a:lnTo>
                <a:lnTo>
                  <a:pt x="48767" y="283463"/>
                </a:lnTo>
                <a:lnTo>
                  <a:pt x="70103" y="283463"/>
                </a:lnTo>
                <a:close/>
              </a:path>
              <a:path w="119379" h="307975">
                <a:moveTo>
                  <a:pt x="70103" y="71627"/>
                </a:moveTo>
                <a:lnTo>
                  <a:pt x="70103" y="33527"/>
                </a:lnTo>
                <a:lnTo>
                  <a:pt x="59068" y="51921"/>
                </a:lnTo>
                <a:lnTo>
                  <a:pt x="70103" y="71627"/>
                </a:lnTo>
                <a:close/>
              </a:path>
              <a:path w="119379" h="307975">
                <a:moveTo>
                  <a:pt x="118871" y="207263"/>
                </a:moveTo>
                <a:lnTo>
                  <a:pt x="115823" y="198119"/>
                </a:lnTo>
                <a:lnTo>
                  <a:pt x="103631" y="192023"/>
                </a:lnTo>
                <a:lnTo>
                  <a:pt x="97535" y="192023"/>
                </a:lnTo>
                <a:lnTo>
                  <a:pt x="91439" y="198119"/>
                </a:lnTo>
                <a:lnTo>
                  <a:pt x="59068" y="258239"/>
                </a:lnTo>
                <a:lnTo>
                  <a:pt x="70103" y="277367"/>
                </a:lnTo>
                <a:lnTo>
                  <a:pt x="70103" y="283463"/>
                </a:lnTo>
                <a:lnTo>
                  <a:pt x="72857" y="283463"/>
                </a:lnTo>
                <a:lnTo>
                  <a:pt x="115823" y="213359"/>
                </a:lnTo>
                <a:lnTo>
                  <a:pt x="118871" y="207263"/>
                </a:lnTo>
                <a:close/>
              </a:path>
              <a:path w="119379" h="307975">
                <a:moveTo>
                  <a:pt x="73151" y="283463"/>
                </a:moveTo>
                <a:lnTo>
                  <a:pt x="73151" y="282982"/>
                </a:lnTo>
                <a:lnTo>
                  <a:pt x="72857" y="283463"/>
                </a:lnTo>
                <a:lnTo>
                  <a:pt x="73151" y="283463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8421624" y="4885946"/>
            <a:ext cx="119380" cy="307975"/>
          </a:xfrm>
          <a:custGeom>
            <a:avLst/>
            <a:gdLst/>
            <a:ahLst/>
            <a:cxnLst/>
            <a:rect l="l" t="t" r="r" b="b"/>
            <a:pathLst>
              <a:path w="119379" h="307975">
                <a:moveTo>
                  <a:pt x="118871" y="103631"/>
                </a:moveTo>
                <a:lnTo>
                  <a:pt x="115823" y="97535"/>
                </a:lnTo>
                <a:lnTo>
                  <a:pt x="57911" y="0"/>
                </a:lnTo>
                <a:lnTo>
                  <a:pt x="3047" y="97535"/>
                </a:lnTo>
                <a:lnTo>
                  <a:pt x="0" y="103631"/>
                </a:lnTo>
                <a:lnTo>
                  <a:pt x="0" y="112775"/>
                </a:lnTo>
                <a:lnTo>
                  <a:pt x="12191" y="118871"/>
                </a:lnTo>
                <a:lnTo>
                  <a:pt x="21335" y="115823"/>
                </a:lnTo>
                <a:lnTo>
                  <a:pt x="24383" y="109727"/>
                </a:lnTo>
                <a:lnTo>
                  <a:pt x="45719" y="74167"/>
                </a:lnTo>
                <a:lnTo>
                  <a:pt x="45719" y="27431"/>
                </a:lnTo>
                <a:lnTo>
                  <a:pt x="73151" y="27431"/>
                </a:lnTo>
                <a:lnTo>
                  <a:pt x="73151" y="77070"/>
                </a:lnTo>
                <a:lnTo>
                  <a:pt x="91439" y="109727"/>
                </a:lnTo>
                <a:lnTo>
                  <a:pt x="97535" y="115823"/>
                </a:lnTo>
                <a:lnTo>
                  <a:pt x="103631" y="118871"/>
                </a:lnTo>
                <a:lnTo>
                  <a:pt x="115823" y="112775"/>
                </a:lnTo>
                <a:lnTo>
                  <a:pt x="118871" y="103631"/>
                </a:lnTo>
                <a:close/>
              </a:path>
              <a:path w="119379" h="307975">
                <a:moveTo>
                  <a:pt x="59068" y="258239"/>
                </a:moveTo>
                <a:lnTo>
                  <a:pt x="24383" y="198119"/>
                </a:lnTo>
                <a:lnTo>
                  <a:pt x="21335" y="192023"/>
                </a:lnTo>
                <a:lnTo>
                  <a:pt x="12191" y="192023"/>
                </a:lnTo>
                <a:lnTo>
                  <a:pt x="0" y="198119"/>
                </a:lnTo>
                <a:lnTo>
                  <a:pt x="0" y="207263"/>
                </a:lnTo>
                <a:lnTo>
                  <a:pt x="3047" y="213359"/>
                </a:lnTo>
                <a:lnTo>
                  <a:pt x="45719" y="286850"/>
                </a:lnTo>
                <a:lnTo>
                  <a:pt x="45719" y="283463"/>
                </a:lnTo>
                <a:lnTo>
                  <a:pt x="48767" y="283463"/>
                </a:lnTo>
                <a:lnTo>
                  <a:pt x="48767" y="277367"/>
                </a:lnTo>
                <a:lnTo>
                  <a:pt x="59068" y="258239"/>
                </a:lnTo>
                <a:close/>
              </a:path>
              <a:path w="119379" h="307975">
                <a:moveTo>
                  <a:pt x="73151" y="77070"/>
                </a:moveTo>
                <a:lnTo>
                  <a:pt x="73151" y="27431"/>
                </a:lnTo>
                <a:lnTo>
                  <a:pt x="45719" y="27431"/>
                </a:lnTo>
                <a:lnTo>
                  <a:pt x="45719" y="74167"/>
                </a:lnTo>
                <a:lnTo>
                  <a:pt x="48767" y="69087"/>
                </a:lnTo>
                <a:lnTo>
                  <a:pt x="48767" y="33527"/>
                </a:lnTo>
                <a:lnTo>
                  <a:pt x="70103" y="33527"/>
                </a:lnTo>
                <a:lnTo>
                  <a:pt x="70103" y="71627"/>
                </a:lnTo>
                <a:lnTo>
                  <a:pt x="73151" y="77070"/>
                </a:lnTo>
                <a:close/>
              </a:path>
              <a:path w="119379" h="307975">
                <a:moveTo>
                  <a:pt x="73151" y="232083"/>
                </a:moveTo>
                <a:lnTo>
                  <a:pt x="73151" y="77070"/>
                </a:lnTo>
                <a:lnTo>
                  <a:pt x="59068" y="51921"/>
                </a:lnTo>
                <a:lnTo>
                  <a:pt x="45719" y="74167"/>
                </a:lnTo>
                <a:lnTo>
                  <a:pt x="45719" y="235102"/>
                </a:lnTo>
                <a:lnTo>
                  <a:pt x="59068" y="258239"/>
                </a:lnTo>
                <a:lnTo>
                  <a:pt x="73151" y="232083"/>
                </a:lnTo>
                <a:close/>
              </a:path>
              <a:path w="119379" h="307975">
                <a:moveTo>
                  <a:pt x="72857" y="283463"/>
                </a:moveTo>
                <a:lnTo>
                  <a:pt x="45719" y="283463"/>
                </a:lnTo>
                <a:lnTo>
                  <a:pt x="45719" y="286850"/>
                </a:lnTo>
                <a:lnTo>
                  <a:pt x="57911" y="307847"/>
                </a:lnTo>
                <a:lnTo>
                  <a:pt x="72857" y="283463"/>
                </a:lnTo>
                <a:close/>
              </a:path>
              <a:path w="119379" h="307975">
                <a:moveTo>
                  <a:pt x="70103" y="33527"/>
                </a:moveTo>
                <a:lnTo>
                  <a:pt x="48767" y="33527"/>
                </a:lnTo>
                <a:lnTo>
                  <a:pt x="59068" y="51921"/>
                </a:lnTo>
                <a:lnTo>
                  <a:pt x="70103" y="33527"/>
                </a:lnTo>
                <a:close/>
              </a:path>
              <a:path w="119379" h="307975">
                <a:moveTo>
                  <a:pt x="59068" y="51921"/>
                </a:moveTo>
                <a:lnTo>
                  <a:pt x="48767" y="33527"/>
                </a:lnTo>
                <a:lnTo>
                  <a:pt x="48767" y="69087"/>
                </a:lnTo>
                <a:lnTo>
                  <a:pt x="59068" y="51921"/>
                </a:lnTo>
                <a:close/>
              </a:path>
              <a:path w="119379" h="307975">
                <a:moveTo>
                  <a:pt x="70103" y="277367"/>
                </a:moveTo>
                <a:lnTo>
                  <a:pt x="59068" y="258239"/>
                </a:lnTo>
                <a:lnTo>
                  <a:pt x="48767" y="277367"/>
                </a:lnTo>
                <a:lnTo>
                  <a:pt x="70103" y="277367"/>
                </a:lnTo>
                <a:close/>
              </a:path>
              <a:path w="119379" h="307975">
                <a:moveTo>
                  <a:pt x="70103" y="283463"/>
                </a:moveTo>
                <a:lnTo>
                  <a:pt x="70103" y="277367"/>
                </a:lnTo>
                <a:lnTo>
                  <a:pt x="48767" y="277367"/>
                </a:lnTo>
                <a:lnTo>
                  <a:pt x="48767" y="283463"/>
                </a:lnTo>
                <a:lnTo>
                  <a:pt x="70103" y="283463"/>
                </a:lnTo>
                <a:close/>
              </a:path>
              <a:path w="119379" h="307975">
                <a:moveTo>
                  <a:pt x="70103" y="71627"/>
                </a:moveTo>
                <a:lnTo>
                  <a:pt x="70103" y="33527"/>
                </a:lnTo>
                <a:lnTo>
                  <a:pt x="59068" y="51921"/>
                </a:lnTo>
                <a:lnTo>
                  <a:pt x="70103" y="71627"/>
                </a:lnTo>
                <a:close/>
              </a:path>
              <a:path w="119379" h="307975">
                <a:moveTo>
                  <a:pt x="118871" y="207263"/>
                </a:moveTo>
                <a:lnTo>
                  <a:pt x="115823" y="198119"/>
                </a:lnTo>
                <a:lnTo>
                  <a:pt x="103631" y="192023"/>
                </a:lnTo>
                <a:lnTo>
                  <a:pt x="97535" y="192023"/>
                </a:lnTo>
                <a:lnTo>
                  <a:pt x="91439" y="198119"/>
                </a:lnTo>
                <a:lnTo>
                  <a:pt x="59068" y="258239"/>
                </a:lnTo>
                <a:lnTo>
                  <a:pt x="70103" y="277367"/>
                </a:lnTo>
                <a:lnTo>
                  <a:pt x="70103" y="283463"/>
                </a:lnTo>
                <a:lnTo>
                  <a:pt x="72857" y="283463"/>
                </a:lnTo>
                <a:lnTo>
                  <a:pt x="115823" y="213359"/>
                </a:lnTo>
                <a:lnTo>
                  <a:pt x="118871" y="207263"/>
                </a:lnTo>
                <a:close/>
              </a:path>
              <a:path w="119379" h="307975">
                <a:moveTo>
                  <a:pt x="73151" y="283463"/>
                </a:moveTo>
                <a:lnTo>
                  <a:pt x="73151" y="282982"/>
                </a:lnTo>
                <a:lnTo>
                  <a:pt x="72857" y="283463"/>
                </a:lnTo>
                <a:lnTo>
                  <a:pt x="73151" y="283463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15"/>
          <p:cNvSpPr txBox="1"/>
          <p:nvPr/>
        </p:nvSpPr>
        <p:spPr>
          <a:xfrm>
            <a:off x="3124200" y="4014219"/>
            <a:ext cx="1798447" cy="6592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161272" algn="ctr">
              <a:lnSpc>
                <a:spcPct val="101699"/>
              </a:lnSpc>
            </a:pPr>
            <a:r>
              <a:rPr lang="uk-UA" sz="1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Дослідник подає заявку із приймаючою стороною у Європі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92" name="object 24"/>
          <p:cNvSpPr txBox="1"/>
          <p:nvPr/>
        </p:nvSpPr>
        <p:spPr>
          <a:xfrm>
            <a:off x="5257470" y="4014219"/>
            <a:ext cx="1905330" cy="6592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295241" algn="ctr">
              <a:lnSpc>
                <a:spcPct val="102200"/>
              </a:lnSpc>
            </a:pPr>
            <a:r>
              <a:rPr lang="uk-UA" sz="1400" b="1" spc="10" dirty="0" smtClean="0">
                <a:solidFill>
                  <a:srgbClr val="FFFFFF"/>
                </a:solidFill>
                <a:latin typeface="Calibri"/>
                <a:cs typeface="Calibri"/>
              </a:rPr>
              <a:t>Приймаюча</a:t>
            </a:r>
          </a:p>
          <a:p>
            <a:pPr marL="12699" marR="5080" indent="295241" algn="ctr">
              <a:lnSpc>
                <a:spcPct val="102200"/>
              </a:lnSpc>
            </a:pPr>
            <a:r>
              <a:rPr lang="uk-UA" sz="1400" b="1" spc="10" dirty="0" smtClean="0">
                <a:solidFill>
                  <a:srgbClr val="FFFFFF"/>
                </a:solidFill>
                <a:latin typeface="Calibri"/>
                <a:cs typeface="Calibri"/>
              </a:rPr>
              <a:t>Сторона</a:t>
            </a:r>
          </a:p>
          <a:p>
            <a:pPr marL="12699" marR="5080" indent="295241" algn="ctr">
              <a:lnSpc>
                <a:spcPct val="102200"/>
              </a:lnSpc>
            </a:pPr>
            <a:r>
              <a:rPr lang="uk-UA" sz="1400" b="1" spc="10" dirty="0" smtClean="0">
                <a:solidFill>
                  <a:srgbClr val="FFFFFF"/>
                </a:solidFill>
                <a:latin typeface="Calibri"/>
                <a:cs typeface="Calibri"/>
              </a:rPr>
              <a:t>укладає угоду з ЄС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93" name="object 31"/>
          <p:cNvSpPr txBox="1"/>
          <p:nvPr/>
        </p:nvSpPr>
        <p:spPr>
          <a:xfrm>
            <a:off x="7718699" y="4024174"/>
            <a:ext cx="1484877" cy="6592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5557" marR="5080" indent="-143493" algn="ctr">
              <a:lnSpc>
                <a:spcPct val="102200"/>
              </a:lnSpc>
            </a:pPr>
            <a:r>
              <a:rPr lang="uk-UA" sz="1400" b="1" spc="10" dirty="0" smtClean="0">
                <a:solidFill>
                  <a:srgbClr val="FFFFFF"/>
                </a:solidFill>
                <a:latin typeface="Calibri"/>
                <a:cs typeface="Calibri"/>
              </a:rPr>
              <a:t>   Приймаюча сторона наймає дослідника</a:t>
            </a:r>
            <a:endParaRPr sz="14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894238" y="412486"/>
            <a:ext cx="6868761" cy="955617"/>
          </a:xfrm>
          <a:prstGeom prst="rect">
            <a:avLst/>
          </a:prstGeom>
        </p:spPr>
        <p:txBody>
          <a:bodyPr vert="horz" wrap="square" lIns="0" tIns="245335" rIns="0" bIns="0" rtlCol="0">
            <a:spAutoFit/>
          </a:bodyPr>
          <a:lstStyle/>
          <a:p>
            <a:pPr algn="ctr"/>
            <a:r>
              <a:rPr lang="uk-UA" spc="-105" dirty="0" smtClean="0">
                <a:latin typeface="Arial" pitchFamily="34" charset="0"/>
                <a:cs typeface="Arial" pitchFamily="34" charset="0"/>
              </a:rPr>
              <a:t>Критерій оцінювання</a:t>
            </a:r>
            <a:endParaRPr spc="-4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90550" y="4789428"/>
            <a:ext cx="6488430" cy="22442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algn="ctr">
              <a:lnSpc>
                <a:spcPts val="2929"/>
              </a:lnSpc>
            </a:pPr>
            <a:r>
              <a:rPr lang="uk-UA" sz="2500" b="1" spc="-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Загальний поріг становить</a:t>
            </a:r>
            <a:r>
              <a:rPr sz="2500" b="1" spc="-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b="1" dirty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70</a:t>
            </a:r>
            <a:r>
              <a:rPr sz="2500" b="1" spc="-4" dirty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r>
              <a:rPr sz="2500" b="1" spc="-35" dirty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b="1" spc="-4" dirty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sz="2500" b="1" spc="-10" dirty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b="1" spc="-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en-US" sz="2500" b="1" spc="-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b="1" spc="-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граничний бал для фінансування значно вищий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2"/>
              </a:spcBef>
            </a:pP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2935"/>
              </a:lnSpc>
            </a:pPr>
            <a:r>
              <a:rPr lang="uk-UA" sz="25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Середній граничний бал</a:t>
            </a:r>
            <a:r>
              <a:rPr sz="2500" spc="-4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spc="-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sz="25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sz="2500" spc="-25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201</a:t>
            </a:r>
            <a:r>
              <a:rPr sz="2500" spc="-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sz="2500" spc="-7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91</a:t>
            </a:r>
            <a:r>
              <a:rPr sz="2500" spc="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sz="25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sz="2500" spc="-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2935"/>
              </a:lnSpc>
            </a:pPr>
            <a:r>
              <a:rPr lang="uk-UA" sz="2500" spc="-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Середній граничний бал</a:t>
            </a:r>
            <a:r>
              <a:rPr sz="2500" spc="-4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spc="-1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sz="25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sz="2500" spc="-25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201</a:t>
            </a:r>
            <a:r>
              <a:rPr sz="2500" spc="-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sz="2500" spc="-7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93</a:t>
            </a:r>
            <a:r>
              <a:rPr sz="2500" spc="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sz="25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sz="2500" spc="-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63585862"/>
              </p:ext>
            </p:extLst>
          </p:nvPr>
        </p:nvGraphicFramePr>
        <p:xfrm>
          <a:off x="1484025" y="1883312"/>
          <a:ext cx="7278976" cy="25891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5307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875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3831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845681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</a:pPr>
                      <a:r>
                        <a:rPr lang="uk-UA" sz="1800" b="1" spc="-10" dirty="0" smtClean="0">
                          <a:solidFill>
                            <a:srgbClr val="F2F2F2"/>
                          </a:solidFill>
                          <a:latin typeface="Calibri"/>
                          <a:cs typeface="Calibri"/>
                        </a:rPr>
                        <a:t>Критерій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38686">
                      <a:solidFill>
                        <a:srgbClr val="FFFFFF"/>
                      </a:solidFill>
                      <a:prstDash val="solid"/>
                    </a:lnB>
                    <a:solidFill>
                      <a:srgbClr val="4F80BC"/>
                    </a:solidFill>
                  </a:tcPr>
                </a:tc>
                <a:tc>
                  <a:txBody>
                    <a:bodyPr/>
                    <a:lstStyle/>
                    <a:p>
                      <a:pPr marL="417195">
                        <a:lnSpc>
                          <a:spcPct val="100000"/>
                        </a:lnSpc>
                      </a:pPr>
                      <a:r>
                        <a:rPr lang="uk-UA" sz="1800" b="1" spc="-70" dirty="0" smtClean="0">
                          <a:solidFill>
                            <a:srgbClr val="F2F2F2"/>
                          </a:solidFill>
                          <a:latin typeface="Calibri"/>
                          <a:cs typeface="Calibri"/>
                        </a:rPr>
                        <a:t>Оцінка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38686">
                      <a:solidFill>
                        <a:srgbClr val="FFFFFF"/>
                      </a:solidFill>
                      <a:prstDash val="solid"/>
                    </a:lnB>
                    <a:solidFill>
                      <a:srgbClr val="4F80BC"/>
                    </a:solidFill>
                  </a:tcPr>
                </a:tc>
                <a:tc>
                  <a:txBody>
                    <a:bodyPr/>
                    <a:lstStyle/>
                    <a:p>
                      <a:pPr marL="270510" marR="260985" indent="161290">
                        <a:lnSpc>
                          <a:spcPct val="102200"/>
                        </a:lnSpc>
                      </a:pPr>
                      <a:r>
                        <a:rPr lang="uk-UA" sz="1800" b="1" spc="-15" dirty="0" smtClean="0">
                          <a:solidFill>
                            <a:srgbClr val="F2F2F2"/>
                          </a:solidFill>
                          <a:latin typeface="Calibri"/>
                          <a:cs typeface="Calibri"/>
                        </a:rPr>
                        <a:t>Пріоритет</a:t>
                      </a:r>
                    </a:p>
                    <a:p>
                      <a:pPr marL="270510" marR="260985" indent="161290">
                        <a:lnSpc>
                          <a:spcPct val="102200"/>
                        </a:lnSpc>
                      </a:pPr>
                      <a:r>
                        <a:rPr sz="1800" b="1" spc="5" dirty="0" smtClean="0">
                          <a:solidFill>
                            <a:srgbClr val="F2F2F2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800" b="1" spc="-35" dirty="0" smtClean="0">
                          <a:solidFill>
                            <a:srgbClr val="F2F2F2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dirty="0" smtClean="0">
                          <a:solidFill>
                            <a:srgbClr val="F2F2F2"/>
                          </a:solidFill>
                          <a:latin typeface="Calibri"/>
                          <a:cs typeface="Calibri"/>
                        </a:rPr>
                        <a:t>x</a:t>
                      </a:r>
                      <a:r>
                        <a:rPr lang="uk-UA" sz="1800" b="1" spc="-10" dirty="0" smtClean="0">
                          <a:solidFill>
                            <a:srgbClr val="F2F2F2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800" b="1" spc="10" dirty="0" err="1" smtClean="0">
                          <a:solidFill>
                            <a:srgbClr val="F2F2F2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-10" dirty="0" err="1" smtClean="0">
                          <a:solidFill>
                            <a:srgbClr val="F2F2F2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5" dirty="0" err="1" smtClean="0">
                          <a:solidFill>
                            <a:srgbClr val="F2F2F2"/>
                          </a:solidFill>
                          <a:latin typeface="Calibri"/>
                          <a:cs typeface="Calibri"/>
                        </a:rPr>
                        <a:t>qu</a:t>
                      </a:r>
                      <a:r>
                        <a:rPr sz="1800" b="1" dirty="0" err="1" smtClean="0">
                          <a:solidFill>
                            <a:srgbClr val="F2F2F2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dirty="0" smtClean="0">
                          <a:solidFill>
                            <a:srgbClr val="F2F2F2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38686">
                      <a:solidFill>
                        <a:srgbClr val="FFFFFF"/>
                      </a:solidFill>
                      <a:prstDash val="solid"/>
                    </a:lnB>
                    <a:solidFill>
                      <a:srgbClr val="4F80B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91311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</a:pPr>
                      <a:r>
                        <a:rPr lang="uk-UA" sz="1800" spc="-5" dirty="0" smtClean="0">
                          <a:solidFill>
                            <a:srgbClr val="3F3F3F"/>
                          </a:solidFill>
                          <a:latin typeface="Calibri"/>
                          <a:cs typeface="Calibri"/>
                        </a:rPr>
                        <a:t>Досконалість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38686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</a:pPr>
                      <a:r>
                        <a:rPr sz="1800" spc="10" dirty="0">
                          <a:solidFill>
                            <a:srgbClr val="3F3F3F"/>
                          </a:solidFill>
                          <a:latin typeface="Calibri"/>
                          <a:cs typeface="Calibri"/>
                        </a:rPr>
                        <a:t>50</a:t>
                      </a:r>
                      <a:r>
                        <a:rPr sz="1800" dirty="0">
                          <a:solidFill>
                            <a:srgbClr val="3F3F3F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38686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3F3F3F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38686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76071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</a:pPr>
                      <a:r>
                        <a:rPr lang="uk-UA" sz="1800" spc="-5" dirty="0" smtClean="0">
                          <a:solidFill>
                            <a:srgbClr val="3F3F3F"/>
                          </a:solidFill>
                          <a:latin typeface="Calibri"/>
                          <a:cs typeface="Calibri"/>
                        </a:rPr>
                        <a:t>Вплив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</a:pPr>
                      <a:r>
                        <a:rPr sz="1800" spc="10" dirty="0">
                          <a:solidFill>
                            <a:srgbClr val="3F3F3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r>
                        <a:rPr sz="1800" dirty="0">
                          <a:solidFill>
                            <a:srgbClr val="3F3F3F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3F3F3F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76071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</a:pPr>
                      <a:r>
                        <a:rPr lang="uk-UA" sz="1800" spc="-5" dirty="0" smtClean="0">
                          <a:solidFill>
                            <a:srgbClr val="3F3F3F"/>
                          </a:solidFill>
                          <a:latin typeface="Calibri"/>
                          <a:cs typeface="Calibri"/>
                        </a:rPr>
                        <a:t>Впровадження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800" spc="10" dirty="0">
                          <a:solidFill>
                            <a:srgbClr val="3F3F3F"/>
                          </a:solidFill>
                          <a:latin typeface="Calibri"/>
                          <a:cs typeface="Calibri"/>
                        </a:rPr>
                        <a:t>20</a:t>
                      </a:r>
                      <a:r>
                        <a:rPr sz="1800" dirty="0">
                          <a:solidFill>
                            <a:srgbClr val="3F3F3F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3F3F3F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061860" y="2514601"/>
            <a:ext cx="8059420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3019" marR="5080" indent="-420956" algn="ctr">
              <a:lnSpc>
                <a:spcPct val="100200"/>
              </a:lnSpc>
            </a:pPr>
            <a:r>
              <a:rPr lang="uk-UA" sz="4000" b="1" spc="10" dirty="0" smtClean="0">
                <a:solidFill>
                  <a:srgbClr val="008697"/>
                </a:solidFill>
                <a:latin typeface="Calibri"/>
                <a:cs typeface="Calibri"/>
              </a:rPr>
              <a:t>Основи написання пропозицій</a:t>
            </a:r>
          </a:p>
          <a:p>
            <a:pPr marL="433019" marR="5080" indent="-420956" algn="ctr">
              <a:lnSpc>
                <a:spcPct val="100200"/>
              </a:lnSpc>
            </a:pPr>
            <a:r>
              <a:rPr lang="uk-UA" sz="4000" b="1" spc="10" dirty="0" smtClean="0">
                <a:solidFill>
                  <a:srgbClr val="008697"/>
                </a:solidFill>
                <a:latin typeface="Calibri"/>
                <a:cs typeface="Calibri"/>
              </a:rPr>
              <a:t>індивідуальної стипендіальної</a:t>
            </a:r>
          </a:p>
          <a:p>
            <a:pPr marL="433019" marR="5080" indent="-420956" algn="ctr">
              <a:lnSpc>
                <a:spcPct val="100200"/>
              </a:lnSpc>
            </a:pPr>
            <a:r>
              <a:rPr lang="uk-UA" sz="4000" b="1" spc="10" dirty="0" smtClean="0">
                <a:solidFill>
                  <a:srgbClr val="008697"/>
                </a:solidFill>
                <a:latin typeface="Calibri"/>
                <a:cs typeface="Calibri"/>
              </a:rPr>
              <a:t>програми</a:t>
            </a:r>
            <a:r>
              <a:rPr sz="4000" b="1" spc="30" dirty="0" smtClean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sz="4000" b="1" spc="10" dirty="0" smtClean="0">
                <a:solidFill>
                  <a:srgbClr val="008697"/>
                </a:solidFill>
                <a:latin typeface="Calibri"/>
                <a:cs typeface="Calibri"/>
              </a:rPr>
              <a:t>M</a:t>
            </a:r>
            <a:r>
              <a:rPr sz="4000" b="1" dirty="0" smtClean="0">
                <a:solidFill>
                  <a:srgbClr val="008697"/>
                </a:solidFill>
                <a:latin typeface="Calibri"/>
                <a:cs typeface="Calibri"/>
              </a:rPr>
              <a:t>SC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33599" y="1747187"/>
            <a:ext cx="6403340" cy="6976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algn="ctr"/>
            <a:r>
              <a:rPr lang="uk-UA" sz="4500" spc="10" dirty="0" err="1" smtClean="0">
                <a:latin typeface="Arial" pitchFamily="34" charset="0"/>
                <a:cs typeface="Arial" pitchFamily="34" charset="0"/>
              </a:rPr>
              <a:t>Онлайн</a:t>
            </a:r>
            <a:r>
              <a:rPr lang="uk-UA" sz="4500" spc="10" dirty="0" smtClean="0">
                <a:latin typeface="Arial" pitchFamily="34" charset="0"/>
                <a:cs typeface="Arial" pitchFamily="34" charset="0"/>
              </a:rPr>
              <a:t> заявка</a:t>
            </a:r>
            <a:endParaRPr sz="4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3673" y="3054097"/>
            <a:ext cx="4337685" cy="1880972"/>
          </a:xfrm>
          <a:custGeom>
            <a:avLst/>
            <a:gdLst/>
            <a:ahLst/>
            <a:cxnLst/>
            <a:rect l="l" t="t" r="r" b="b"/>
            <a:pathLst>
              <a:path w="4337685" h="2609215">
                <a:moveTo>
                  <a:pt x="4337303" y="2602991"/>
                </a:moveTo>
                <a:lnTo>
                  <a:pt x="4337303" y="3047"/>
                </a:lnTo>
                <a:lnTo>
                  <a:pt x="4331207" y="0"/>
                </a:lnTo>
                <a:lnTo>
                  <a:pt x="6095" y="0"/>
                </a:lnTo>
                <a:lnTo>
                  <a:pt x="0" y="3047"/>
                </a:lnTo>
                <a:lnTo>
                  <a:pt x="0" y="2602991"/>
                </a:lnTo>
                <a:lnTo>
                  <a:pt x="6095" y="2609087"/>
                </a:lnTo>
                <a:lnTo>
                  <a:pt x="12191" y="2609087"/>
                </a:lnTo>
                <a:lnTo>
                  <a:pt x="12191" y="24383"/>
                </a:lnTo>
                <a:lnTo>
                  <a:pt x="27431" y="12191"/>
                </a:lnTo>
                <a:lnTo>
                  <a:pt x="27431" y="24383"/>
                </a:lnTo>
                <a:lnTo>
                  <a:pt x="4309871" y="24383"/>
                </a:lnTo>
                <a:lnTo>
                  <a:pt x="4309871" y="12191"/>
                </a:lnTo>
                <a:lnTo>
                  <a:pt x="4322063" y="24383"/>
                </a:lnTo>
                <a:lnTo>
                  <a:pt x="4322063" y="2609087"/>
                </a:lnTo>
                <a:lnTo>
                  <a:pt x="4331207" y="2609087"/>
                </a:lnTo>
                <a:lnTo>
                  <a:pt x="4337303" y="2602991"/>
                </a:lnTo>
                <a:close/>
              </a:path>
              <a:path w="4337685" h="2609215">
                <a:moveTo>
                  <a:pt x="27431" y="24383"/>
                </a:moveTo>
                <a:lnTo>
                  <a:pt x="27431" y="12191"/>
                </a:lnTo>
                <a:lnTo>
                  <a:pt x="12191" y="24383"/>
                </a:lnTo>
                <a:lnTo>
                  <a:pt x="27431" y="24383"/>
                </a:lnTo>
                <a:close/>
              </a:path>
              <a:path w="4337685" h="2609215">
                <a:moveTo>
                  <a:pt x="27431" y="2584703"/>
                </a:moveTo>
                <a:lnTo>
                  <a:pt x="27431" y="24383"/>
                </a:lnTo>
                <a:lnTo>
                  <a:pt x="12191" y="24383"/>
                </a:lnTo>
                <a:lnTo>
                  <a:pt x="12191" y="2584703"/>
                </a:lnTo>
                <a:lnTo>
                  <a:pt x="27431" y="2584703"/>
                </a:lnTo>
                <a:close/>
              </a:path>
              <a:path w="4337685" h="2609215">
                <a:moveTo>
                  <a:pt x="4322063" y="2584703"/>
                </a:moveTo>
                <a:lnTo>
                  <a:pt x="12191" y="2584703"/>
                </a:lnTo>
                <a:lnTo>
                  <a:pt x="27431" y="2596895"/>
                </a:lnTo>
                <a:lnTo>
                  <a:pt x="27431" y="2609087"/>
                </a:lnTo>
                <a:lnTo>
                  <a:pt x="4309871" y="2609087"/>
                </a:lnTo>
                <a:lnTo>
                  <a:pt x="4309871" y="2596895"/>
                </a:lnTo>
                <a:lnTo>
                  <a:pt x="4322063" y="2584703"/>
                </a:lnTo>
                <a:close/>
              </a:path>
              <a:path w="4337685" h="2609215">
                <a:moveTo>
                  <a:pt x="27431" y="2609087"/>
                </a:moveTo>
                <a:lnTo>
                  <a:pt x="27431" y="2596895"/>
                </a:lnTo>
                <a:lnTo>
                  <a:pt x="12191" y="2584703"/>
                </a:lnTo>
                <a:lnTo>
                  <a:pt x="12191" y="2609087"/>
                </a:lnTo>
                <a:lnTo>
                  <a:pt x="27431" y="2609087"/>
                </a:lnTo>
                <a:close/>
              </a:path>
              <a:path w="4337685" h="2609215">
                <a:moveTo>
                  <a:pt x="4322063" y="24383"/>
                </a:moveTo>
                <a:lnTo>
                  <a:pt x="4309871" y="12191"/>
                </a:lnTo>
                <a:lnTo>
                  <a:pt x="4309871" y="24383"/>
                </a:lnTo>
                <a:lnTo>
                  <a:pt x="4322063" y="24383"/>
                </a:lnTo>
                <a:close/>
              </a:path>
              <a:path w="4337685" h="2609215">
                <a:moveTo>
                  <a:pt x="4322063" y="2584703"/>
                </a:moveTo>
                <a:lnTo>
                  <a:pt x="4322063" y="24383"/>
                </a:lnTo>
                <a:lnTo>
                  <a:pt x="4309871" y="24383"/>
                </a:lnTo>
                <a:lnTo>
                  <a:pt x="4309871" y="2584703"/>
                </a:lnTo>
                <a:lnTo>
                  <a:pt x="4322063" y="2584703"/>
                </a:lnTo>
                <a:close/>
              </a:path>
              <a:path w="4337685" h="2609215">
                <a:moveTo>
                  <a:pt x="4322063" y="2609087"/>
                </a:moveTo>
                <a:lnTo>
                  <a:pt x="4322063" y="2584703"/>
                </a:lnTo>
                <a:lnTo>
                  <a:pt x="4309871" y="2596895"/>
                </a:lnTo>
                <a:lnTo>
                  <a:pt x="4309871" y="2609087"/>
                </a:lnTo>
                <a:lnTo>
                  <a:pt x="4322063" y="2609087"/>
                </a:lnTo>
                <a:close/>
              </a:path>
            </a:pathLst>
          </a:custGeom>
          <a:solidFill>
            <a:srgbClr val="0085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35863" y="3066288"/>
            <a:ext cx="4310380" cy="1826269"/>
          </a:xfrm>
          <a:prstGeom prst="rect">
            <a:avLst/>
          </a:prstGeom>
          <a:solidFill>
            <a:srgbClr val="008596"/>
          </a:solidFill>
        </p:spPr>
        <p:txBody>
          <a:bodyPr vert="horz" wrap="square" lIns="0" tIns="0" rIns="0" bIns="0" rtlCol="0">
            <a:spAutoFit/>
          </a:bodyPr>
          <a:lstStyle/>
          <a:p>
            <a:pPr marL="215875" marR="198732" indent="2539" algn="ctr">
              <a:lnSpc>
                <a:spcPct val="92200"/>
              </a:lnSpc>
            </a:pPr>
            <a:r>
              <a:rPr lang="uk-UA" sz="4300" spc="-95" dirty="0" smtClean="0">
                <a:solidFill>
                  <a:srgbClr val="FFFFFF"/>
                </a:solidFill>
                <a:latin typeface="Calibri"/>
                <a:cs typeface="Calibri"/>
              </a:rPr>
              <a:t>Частина</a:t>
            </a:r>
            <a:r>
              <a:rPr sz="4300" spc="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300" spc="14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43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uk-UA" sz="4300" spc="10" dirty="0" smtClean="0">
                <a:solidFill>
                  <a:srgbClr val="FFFFFF"/>
                </a:solidFill>
                <a:latin typeface="Calibri"/>
                <a:cs typeface="Calibri"/>
              </a:rPr>
              <a:t>Адміністративні форми</a:t>
            </a:r>
            <a:endParaRPr sz="43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166359" y="3054095"/>
            <a:ext cx="4334510" cy="1526453"/>
          </a:xfrm>
          <a:custGeom>
            <a:avLst/>
            <a:gdLst/>
            <a:ahLst/>
            <a:cxnLst/>
            <a:rect l="l" t="t" r="r" b="b"/>
            <a:pathLst>
              <a:path w="4334509" h="2609215">
                <a:moveTo>
                  <a:pt x="4334255" y="2602991"/>
                </a:moveTo>
                <a:lnTo>
                  <a:pt x="4334255" y="3047"/>
                </a:lnTo>
                <a:lnTo>
                  <a:pt x="4328159" y="0"/>
                </a:lnTo>
                <a:lnTo>
                  <a:pt x="3047" y="0"/>
                </a:lnTo>
                <a:lnTo>
                  <a:pt x="0" y="3047"/>
                </a:lnTo>
                <a:lnTo>
                  <a:pt x="0" y="2602991"/>
                </a:lnTo>
                <a:lnTo>
                  <a:pt x="3047" y="2609087"/>
                </a:lnTo>
                <a:lnTo>
                  <a:pt x="12191" y="2609087"/>
                </a:lnTo>
                <a:lnTo>
                  <a:pt x="12191" y="24383"/>
                </a:lnTo>
                <a:lnTo>
                  <a:pt x="24383" y="12191"/>
                </a:lnTo>
                <a:lnTo>
                  <a:pt x="24383" y="24383"/>
                </a:lnTo>
                <a:lnTo>
                  <a:pt x="4309871" y="24383"/>
                </a:lnTo>
                <a:lnTo>
                  <a:pt x="4309871" y="12191"/>
                </a:lnTo>
                <a:lnTo>
                  <a:pt x="4322063" y="24383"/>
                </a:lnTo>
                <a:lnTo>
                  <a:pt x="4322063" y="2609087"/>
                </a:lnTo>
                <a:lnTo>
                  <a:pt x="4328159" y="2609087"/>
                </a:lnTo>
                <a:lnTo>
                  <a:pt x="4334255" y="2602991"/>
                </a:lnTo>
                <a:close/>
              </a:path>
              <a:path w="4334509" h="2609215">
                <a:moveTo>
                  <a:pt x="24383" y="24383"/>
                </a:moveTo>
                <a:lnTo>
                  <a:pt x="24383" y="12191"/>
                </a:lnTo>
                <a:lnTo>
                  <a:pt x="12191" y="24383"/>
                </a:lnTo>
                <a:lnTo>
                  <a:pt x="24383" y="24383"/>
                </a:lnTo>
                <a:close/>
              </a:path>
              <a:path w="4334509" h="2609215">
                <a:moveTo>
                  <a:pt x="24383" y="2584703"/>
                </a:moveTo>
                <a:lnTo>
                  <a:pt x="24383" y="24383"/>
                </a:lnTo>
                <a:lnTo>
                  <a:pt x="12191" y="24383"/>
                </a:lnTo>
                <a:lnTo>
                  <a:pt x="12191" y="2584703"/>
                </a:lnTo>
                <a:lnTo>
                  <a:pt x="24383" y="2584703"/>
                </a:lnTo>
                <a:close/>
              </a:path>
              <a:path w="4334509" h="2609215">
                <a:moveTo>
                  <a:pt x="4322063" y="2584703"/>
                </a:moveTo>
                <a:lnTo>
                  <a:pt x="12191" y="2584703"/>
                </a:lnTo>
                <a:lnTo>
                  <a:pt x="24383" y="2596895"/>
                </a:lnTo>
                <a:lnTo>
                  <a:pt x="24383" y="2609087"/>
                </a:lnTo>
                <a:lnTo>
                  <a:pt x="4309871" y="2609087"/>
                </a:lnTo>
                <a:lnTo>
                  <a:pt x="4309871" y="2596895"/>
                </a:lnTo>
                <a:lnTo>
                  <a:pt x="4322063" y="2584703"/>
                </a:lnTo>
                <a:close/>
              </a:path>
              <a:path w="4334509" h="2609215">
                <a:moveTo>
                  <a:pt x="24383" y="2609087"/>
                </a:moveTo>
                <a:lnTo>
                  <a:pt x="24383" y="2596895"/>
                </a:lnTo>
                <a:lnTo>
                  <a:pt x="12191" y="2584703"/>
                </a:lnTo>
                <a:lnTo>
                  <a:pt x="12191" y="2609087"/>
                </a:lnTo>
                <a:lnTo>
                  <a:pt x="24383" y="2609087"/>
                </a:lnTo>
                <a:close/>
              </a:path>
              <a:path w="4334509" h="2609215">
                <a:moveTo>
                  <a:pt x="4322063" y="24383"/>
                </a:moveTo>
                <a:lnTo>
                  <a:pt x="4309871" y="12191"/>
                </a:lnTo>
                <a:lnTo>
                  <a:pt x="4309871" y="24383"/>
                </a:lnTo>
                <a:lnTo>
                  <a:pt x="4322063" y="24383"/>
                </a:lnTo>
                <a:close/>
              </a:path>
              <a:path w="4334509" h="2609215">
                <a:moveTo>
                  <a:pt x="4322063" y="2584703"/>
                </a:moveTo>
                <a:lnTo>
                  <a:pt x="4322063" y="24383"/>
                </a:lnTo>
                <a:lnTo>
                  <a:pt x="4309871" y="24383"/>
                </a:lnTo>
                <a:lnTo>
                  <a:pt x="4309871" y="2584703"/>
                </a:lnTo>
                <a:lnTo>
                  <a:pt x="4322063" y="2584703"/>
                </a:lnTo>
                <a:close/>
              </a:path>
              <a:path w="4334509" h="2609215">
                <a:moveTo>
                  <a:pt x="4322063" y="2609087"/>
                </a:moveTo>
                <a:lnTo>
                  <a:pt x="4322063" y="2584703"/>
                </a:lnTo>
                <a:lnTo>
                  <a:pt x="4309871" y="2596895"/>
                </a:lnTo>
                <a:lnTo>
                  <a:pt x="4309871" y="2609087"/>
                </a:lnTo>
                <a:lnTo>
                  <a:pt x="4322063" y="2609087"/>
                </a:lnTo>
                <a:close/>
              </a:path>
            </a:pathLst>
          </a:custGeom>
          <a:solidFill>
            <a:srgbClr val="0085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178552" y="3066288"/>
            <a:ext cx="4310380" cy="1575816"/>
          </a:xfrm>
          <a:prstGeom prst="rect">
            <a:avLst/>
          </a:prstGeom>
          <a:solidFill>
            <a:srgbClr val="008596"/>
          </a:solidFill>
        </p:spPr>
        <p:txBody>
          <a:bodyPr vert="horz" wrap="square" lIns="0" tIns="0" rIns="0" bIns="0" rtlCol="0">
            <a:spAutoFit/>
          </a:bodyPr>
          <a:lstStyle/>
          <a:p>
            <a:pPr marL="794927" marR="456511" indent="-323177">
              <a:lnSpc>
                <a:spcPct val="128200"/>
              </a:lnSpc>
            </a:pPr>
            <a:r>
              <a:rPr lang="uk-UA" sz="4000" spc="-95" dirty="0" smtClean="0">
                <a:solidFill>
                  <a:srgbClr val="FFFFFF"/>
                </a:solidFill>
                <a:latin typeface="Calibri"/>
                <a:cs typeface="Calibri"/>
              </a:rPr>
              <a:t>Частина</a:t>
            </a:r>
            <a:r>
              <a:rPr sz="4000" spc="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spc="25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4000" spc="14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sz="40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uk-UA" sz="4000" spc="20" dirty="0">
                <a:solidFill>
                  <a:srgbClr val="FFFFFF"/>
                </a:solidFill>
                <a:latin typeface="Calibri"/>
                <a:cs typeface="Calibri"/>
              </a:rPr>
              <a:t>і</a:t>
            </a:r>
            <a:r>
              <a:rPr sz="40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spc="25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4000" spc="14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sz="4000" spc="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spc="20" dirty="0" smtClean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lang="uk-UA" sz="4000" spc="25" dirty="0" smtClean="0">
                <a:solidFill>
                  <a:srgbClr val="FFFFFF"/>
                </a:solidFill>
                <a:latin typeface="Calibri"/>
                <a:cs typeface="Calibri"/>
              </a:rPr>
              <a:t>Пропозиції</a:t>
            </a:r>
            <a:r>
              <a:rPr sz="4000" spc="10" dirty="0" smtClean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14400" y="5867400"/>
            <a:ext cx="838073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lang="en-US" u="heavy" spc="-14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https://ec.europa.eu/research/participants/portal/desktop/en/opportunities/index.html</a:t>
            </a:r>
            <a:r>
              <a:rPr lang="uk-UA" u="heavy" spc="-14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</a:p>
          <a:p>
            <a:pPr marL="12699"/>
            <a:endParaRPr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76401" y="390664"/>
            <a:ext cx="6868761" cy="1008267"/>
          </a:xfrm>
          <a:prstGeom prst="rect">
            <a:avLst/>
          </a:prstGeom>
        </p:spPr>
        <p:txBody>
          <a:bodyPr vert="horz" wrap="square" lIns="0" tIns="285461" rIns="0" bIns="0" rtlCol="0">
            <a:spAutoFit/>
          </a:bodyPr>
          <a:lstStyle/>
          <a:p>
            <a:pPr marL="4763" algn="ctr"/>
            <a:r>
              <a:rPr lang="uk-UA" dirty="0" smtClean="0">
                <a:latin typeface="Arial" pitchFamily="34" charset="0"/>
                <a:cs typeface="Arial" pitchFamily="34" charset="0"/>
              </a:rPr>
              <a:t>Наукова панель</a:t>
            </a:r>
            <a:endParaRPr spc="-4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5668" y="1766452"/>
            <a:ext cx="8630285" cy="5319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500" spc="-10" dirty="0" smtClean="0">
                <a:solidFill>
                  <a:srgbClr val="3F3F3F"/>
                </a:solidFill>
                <a:latin typeface="Calibri"/>
                <a:cs typeface="Calibri"/>
              </a:rPr>
              <a:t>M</a:t>
            </a:r>
            <a:r>
              <a:rPr sz="2500" dirty="0" smtClean="0">
                <a:solidFill>
                  <a:srgbClr val="3F3F3F"/>
                </a:solidFill>
                <a:latin typeface="Calibri"/>
                <a:cs typeface="Calibri"/>
              </a:rPr>
              <a:t>S</a:t>
            </a:r>
            <a:r>
              <a:rPr sz="2500" spc="-14" dirty="0" smtClean="0">
                <a:solidFill>
                  <a:srgbClr val="3F3F3F"/>
                </a:solidFill>
                <a:latin typeface="Calibri"/>
                <a:cs typeface="Calibri"/>
              </a:rPr>
              <a:t>C</a:t>
            </a:r>
            <a:r>
              <a:rPr sz="2500" spc="-4" dirty="0" smtClean="0">
                <a:solidFill>
                  <a:srgbClr val="3F3F3F"/>
                </a:solidFill>
                <a:latin typeface="Calibri"/>
                <a:cs typeface="Calibri"/>
              </a:rPr>
              <a:t>A</a:t>
            </a:r>
            <a:r>
              <a:rPr sz="2500" spc="-30" dirty="0" smtClean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lang="uk-UA" sz="2500" spc="-30" dirty="0" smtClean="0">
                <a:solidFill>
                  <a:srgbClr val="3F3F3F"/>
                </a:solidFill>
                <a:latin typeface="Calibri"/>
                <a:cs typeface="Calibri"/>
              </a:rPr>
              <a:t>використовує дев'ять наукових панелей для оцінювання.</a:t>
            </a:r>
          </a:p>
          <a:p>
            <a:pPr marL="12699"/>
            <a:endParaRPr sz="1400" dirty="0" smtClean="0">
              <a:latin typeface="Calibri"/>
              <a:cs typeface="Calibri"/>
            </a:endParaRPr>
          </a:p>
          <a:p>
            <a:pPr marL="478734" indent="-466035">
              <a:spcBef>
                <a:spcPts val="275"/>
              </a:spcBef>
              <a:buClr>
                <a:srgbClr val="008697"/>
              </a:buClr>
              <a:buFont typeface="Arial"/>
              <a:buChar char="•"/>
              <a:tabLst>
                <a:tab pos="479369" algn="l"/>
              </a:tabLst>
            </a:pPr>
            <a:r>
              <a:rPr lang="uk-UA" sz="2500" spc="-45" dirty="0" smtClean="0">
                <a:solidFill>
                  <a:srgbClr val="3F3F3F"/>
                </a:solidFill>
                <a:latin typeface="Calibri"/>
                <a:cs typeface="Calibri"/>
              </a:rPr>
              <a:t>Хімія </a:t>
            </a:r>
            <a:r>
              <a:rPr lang="en-US" sz="2500" dirty="0">
                <a:solidFill>
                  <a:srgbClr val="3F3F3F"/>
                </a:solidFill>
                <a:cs typeface="Calibri"/>
              </a:rPr>
              <a:t>(</a:t>
            </a:r>
            <a:r>
              <a:rPr lang="en-US" sz="2500" spc="-14" dirty="0">
                <a:solidFill>
                  <a:srgbClr val="3F3F3F"/>
                </a:solidFill>
                <a:cs typeface="Calibri"/>
              </a:rPr>
              <a:t>C</a:t>
            </a:r>
            <a:r>
              <a:rPr lang="en-US" sz="2500" dirty="0">
                <a:solidFill>
                  <a:srgbClr val="3F3F3F"/>
                </a:solidFill>
                <a:cs typeface="Calibri"/>
              </a:rPr>
              <a:t>H</a:t>
            </a:r>
            <a:r>
              <a:rPr lang="en-US" sz="2500" spc="-4" dirty="0">
                <a:solidFill>
                  <a:srgbClr val="3F3F3F"/>
                </a:solidFill>
                <a:cs typeface="Calibri"/>
              </a:rPr>
              <a:t>E</a:t>
            </a:r>
            <a:r>
              <a:rPr lang="en-US" sz="2500" dirty="0">
                <a:solidFill>
                  <a:srgbClr val="3F3F3F"/>
                </a:solidFill>
                <a:cs typeface="Calibri"/>
              </a:rPr>
              <a:t>)</a:t>
            </a:r>
            <a:endParaRPr lang="en-US" sz="2500" dirty="0">
              <a:cs typeface="Calibri"/>
            </a:endParaRPr>
          </a:p>
          <a:p>
            <a:pPr marL="478734" indent="-466035">
              <a:spcBef>
                <a:spcPts val="275"/>
              </a:spcBef>
              <a:buClr>
                <a:srgbClr val="008697"/>
              </a:buClr>
              <a:buFont typeface="Arial"/>
              <a:buChar char="•"/>
              <a:tabLst>
                <a:tab pos="479369" algn="l"/>
              </a:tabLst>
            </a:pPr>
            <a:r>
              <a:rPr lang="uk-UA" sz="2500" dirty="0" smtClean="0">
                <a:solidFill>
                  <a:srgbClr val="3F3F3F"/>
                </a:solidFill>
                <a:cs typeface="Calibri"/>
              </a:rPr>
              <a:t>фізика</a:t>
            </a:r>
            <a:r>
              <a:rPr lang="en-US" sz="2500" spc="-25" dirty="0" smtClean="0">
                <a:solidFill>
                  <a:srgbClr val="3F3F3F"/>
                </a:solidFill>
                <a:cs typeface="Calibri"/>
              </a:rPr>
              <a:t> </a:t>
            </a:r>
            <a:r>
              <a:rPr lang="en-US" sz="2500" dirty="0">
                <a:solidFill>
                  <a:srgbClr val="3F3F3F"/>
                </a:solidFill>
                <a:cs typeface="Calibri"/>
              </a:rPr>
              <a:t>(PHY)</a:t>
            </a:r>
          </a:p>
          <a:p>
            <a:pPr marL="478734" indent="-466035">
              <a:spcBef>
                <a:spcPts val="300"/>
              </a:spcBef>
              <a:buClr>
                <a:srgbClr val="008697"/>
              </a:buClr>
              <a:buFont typeface="Arial"/>
              <a:buChar char="•"/>
              <a:tabLst>
                <a:tab pos="479369" algn="l"/>
              </a:tabLst>
            </a:pPr>
            <a:r>
              <a:rPr lang="uk-UA" sz="2500" spc="-10" dirty="0" smtClean="0">
                <a:solidFill>
                  <a:srgbClr val="3F3F3F"/>
                </a:solidFill>
                <a:latin typeface="Calibri"/>
                <a:cs typeface="Calibri"/>
              </a:rPr>
              <a:t>Математика</a:t>
            </a:r>
            <a:r>
              <a:rPr sz="2500" spc="-50" dirty="0" smtClean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3F3F3F"/>
                </a:solidFill>
                <a:latin typeface="Calibri"/>
                <a:cs typeface="Calibri"/>
              </a:rPr>
              <a:t>(</a:t>
            </a:r>
            <a:r>
              <a:rPr sz="2500" spc="-10" dirty="0">
                <a:solidFill>
                  <a:srgbClr val="3F3F3F"/>
                </a:solidFill>
                <a:latin typeface="Calibri"/>
                <a:cs typeface="Calibri"/>
              </a:rPr>
              <a:t>M</a:t>
            </a:r>
            <a:r>
              <a:rPr sz="2500" spc="-199" dirty="0">
                <a:solidFill>
                  <a:srgbClr val="3F3F3F"/>
                </a:solidFill>
                <a:latin typeface="Calibri"/>
                <a:cs typeface="Calibri"/>
              </a:rPr>
              <a:t>A</a:t>
            </a:r>
            <a:r>
              <a:rPr sz="2500" dirty="0">
                <a:solidFill>
                  <a:srgbClr val="3F3F3F"/>
                </a:solidFill>
                <a:latin typeface="Calibri"/>
                <a:cs typeface="Calibri"/>
              </a:rPr>
              <a:t>T)</a:t>
            </a:r>
            <a:endParaRPr sz="2500" dirty="0">
              <a:latin typeface="Calibri"/>
              <a:cs typeface="Calibri"/>
            </a:endParaRPr>
          </a:p>
          <a:p>
            <a:pPr marL="478734" indent="-466035">
              <a:spcBef>
                <a:spcPts val="275"/>
              </a:spcBef>
              <a:buClr>
                <a:srgbClr val="008697"/>
              </a:buClr>
              <a:buFont typeface="Arial"/>
              <a:buChar char="•"/>
              <a:tabLst>
                <a:tab pos="479369" algn="l"/>
              </a:tabLst>
            </a:pPr>
            <a:r>
              <a:rPr lang="uk-UA" sz="2500" dirty="0" smtClean="0">
                <a:solidFill>
                  <a:srgbClr val="3F3F3F"/>
                </a:solidFill>
                <a:latin typeface="Calibri"/>
                <a:cs typeface="Calibri"/>
              </a:rPr>
              <a:t>Природничі науки</a:t>
            </a:r>
            <a:r>
              <a:rPr sz="2500" spc="-25" dirty="0" smtClean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3F3F3F"/>
                </a:solidFill>
                <a:latin typeface="Calibri"/>
                <a:cs typeface="Calibri"/>
              </a:rPr>
              <a:t>(LIF)</a:t>
            </a:r>
            <a:endParaRPr sz="2500" dirty="0">
              <a:latin typeface="Calibri"/>
              <a:cs typeface="Calibri"/>
            </a:endParaRPr>
          </a:p>
          <a:p>
            <a:pPr marL="478734" indent="-466035">
              <a:spcBef>
                <a:spcPts val="275"/>
              </a:spcBef>
              <a:buClr>
                <a:srgbClr val="008697"/>
              </a:buClr>
              <a:buFont typeface="Arial"/>
              <a:buChar char="•"/>
              <a:tabLst>
                <a:tab pos="479369" algn="l"/>
              </a:tabLst>
            </a:pPr>
            <a:r>
              <a:rPr lang="uk-UA" sz="2500" spc="-25" dirty="0" smtClean="0">
                <a:solidFill>
                  <a:srgbClr val="3F3F3F"/>
                </a:solidFill>
                <a:latin typeface="Calibri"/>
                <a:cs typeface="Calibri"/>
              </a:rPr>
              <a:t>Економічні науки</a:t>
            </a:r>
            <a:r>
              <a:rPr sz="2500" spc="-50" dirty="0" smtClean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3F3F3F"/>
                </a:solidFill>
                <a:latin typeface="Calibri"/>
                <a:cs typeface="Calibri"/>
              </a:rPr>
              <a:t>(</a:t>
            </a:r>
            <a:r>
              <a:rPr sz="2500" spc="-25" dirty="0">
                <a:solidFill>
                  <a:srgbClr val="3F3F3F"/>
                </a:solidFill>
                <a:latin typeface="Calibri"/>
                <a:cs typeface="Calibri"/>
              </a:rPr>
              <a:t>E</a:t>
            </a:r>
            <a:r>
              <a:rPr sz="2500" spc="-40" dirty="0">
                <a:solidFill>
                  <a:srgbClr val="3F3F3F"/>
                </a:solidFill>
                <a:latin typeface="Calibri"/>
                <a:cs typeface="Calibri"/>
              </a:rPr>
              <a:t>C</a:t>
            </a:r>
            <a:r>
              <a:rPr sz="2500" dirty="0">
                <a:solidFill>
                  <a:srgbClr val="3F3F3F"/>
                </a:solidFill>
                <a:latin typeface="Calibri"/>
                <a:cs typeface="Calibri"/>
              </a:rPr>
              <a:t>O)</a:t>
            </a:r>
            <a:endParaRPr sz="2500" dirty="0">
              <a:latin typeface="Calibri"/>
              <a:cs typeface="Calibri"/>
            </a:endParaRPr>
          </a:p>
          <a:p>
            <a:pPr marL="478734" indent="-466035">
              <a:spcBef>
                <a:spcPts val="275"/>
              </a:spcBef>
              <a:buClr>
                <a:srgbClr val="008697"/>
              </a:buClr>
              <a:buFont typeface="Arial"/>
              <a:buChar char="•"/>
              <a:tabLst>
                <a:tab pos="479369" algn="l"/>
              </a:tabLst>
            </a:pPr>
            <a:r>
              <a:rPr sz="2500" dirty="0">
                <a:solidFill>
                  <a:srgbClr val="3F3F3F"/>
                </a:solidFill>
                <a:latin typeface="Calibri"/>
                <a:cs typeface="Calibri"/>
              </a:rPr>
              <a:t>I</a:t>
            </a:r>
            <a:r>
              <a:rPr sz="2500" spc="-14" dirty="0">
                <a:solidFill>
                  <a:srgbClr val="3F3F3F"/>
                </a:solidFill>
                <a:latin typeface="Calibri"/>
                <a:cs typeface="Calibri"/>
              </a:rPr>
              <a:t>C</a:t>
            </a:r>
            <a:r>
              <a:rPr sz="2500" spc="-4" dirty="0">
                <a:solidFill>
                  <a:srgbClr val="3F3F3F"/>
                </a:solidFill>
                <a:latin typeface="Calibri"/>
                <a:cs typeface="Calibri"/>
              </a:rPr>
              <a:t>T</a:t>
            </a:r>
            <a:r>
              <a:rPr sz="2500" spc="-20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lang="uk-UA" sz="2500" spc="-4" dirty="0" smtClean="0">
                <a:solidFill>
                  <a:srgbClr val="3F3F3F"/>
                </a:solidFill>
                <a:latin typeface="Calibri"/>
                <a:cs typeface="Calibri"/>
              </a:rPr>
              <a:t>та інжиніринг</a:t>
            </a:r>
            <a:r>
              <a:rPr sz="2500" spc="-75" dirty="0" smtClean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3F3F3F"/>
                </a:solidFill>
                <a:latin typeface="Calibri"/>
                <a:cs typeface="Calibri"/>
              </a:rPr>
              <a:t>(</a:t>
            </a:r>
            <a:r>
              <a:rPr sz="2500" spc="-4" dirty="0">
                <a:solidFill>
                  <a:srgbClr val="3F3F3F"/>
                </a:solidFill>
                <a:latin typeface="Calibri"/>
                <a:cs typeface="Calibri"/>
              </a:rPr>
              <a:t>E</a:t>
            </a:r>
            <a:r>
              <a:rPr sz="2500" dirty="0">
                <a:solidFill>
                  <a:srgbClr val="3F3F3F"/>
                </a:solidFill>
                <a:latin typeface="Calibri"/>
                <a:cs typeface="Calibri"/>
              </a:rPr>
              <a:t>N</a:t>
            </a:r>
            <a:r>
              <a:rPr sz="2500" spc="-14" dirty="0">
                <a:solidFill>
                  <a:srgbClr val="3F3F3F"/>
                </a:solidFill>
                <a:latin typeface="Calibri"/>
                <a:cs typeface="Calibri"/>
              </a:rPr>
              <a:t>G</a:t>
            </a:r>
            <a:r>
              <a:rPr sz="2500" dirty="0">
                <a:solidFill>
                  <a:srgbClr val="3F3F3F"/>
                </a:solidFill>
                <a:latin typeface="Calibri"/>
                <a:cs typeface="Calibri"/>
              </a:rPr>
              <a:t>)</a:t>
            </a:r>
            <a:endParaRPr sz="2500" dirty="0">
              <a:latin typeface="Calibri"/>
              <a:cs typeface="Calibri"/>
            </a:endParaRPr>
          </a:p>
          <a:p>
            <a:pPr marL="478734" indent="-466035">
              <a:spcBef>
                <a:spcPts val="275"/>
              </a:spcBef>
              <a:buClr>
                <a:srgbClr val="008697"/>
              </a:buClr>
              <a:buFont typeface="Arial"/>
              <a:buChar char="•"/>
              <a:tabLst>
                <a:tab pos="479369" algn="l"/>
              </a:tabLst>
            </a:pPr>
            <a:r>
              <a:rPr lang="uk-UA" sz="2500" dirty="0" smtClean="0">
                <a:solidFill>
                  <a:srgbClr val="3F3F3F"/>
                </a:solidFill>
                <a:latin typeface="Calibri"/>
                <a:cs typeface="Calibri"/>
              </a:rPr>
              <a:t>Соціальні і гуманітарні науки </a:t>
            </a:r>
            <a:r>
              <a:rPr sz="2500" dirty="0" smtClean="0">
                <a:solidFill>
                  <a:srgbClr val="3F3F3F"/>
                </a:solidFill>
                <a:latin typeface="Calibri"/>
                <a:cs typeface="Calibri"/>
              </a:rPr>
              <a:t>(SO</a:t>
            </a:r>
            <a:r>
              <a:rPr sz="2500" spc="-14" dirty="0" smtClean="0">
                <a:solidFill>
                  <a:srgbClr val="3F3F3F"/>
                </a:solidFill>
                <a:latin typeface="Calibri"/>
                <a:cs typeface="Calibri"/>
              </a:rPr>
              <a:t>C</a:t>
            </a:r>
            <a:r>
              <a:rPr sz="2500" dirty="0">
                <a:solidFill>
                  <a:srgbClr val="3F3F3F"/>
                </a:solidFill>
                <a:latin typeface="Calibri"/>
                <a:cs typeface="Calibri"/>
              </a:rPr>
              <a:t>)</a:t>
            </a:r>
            <a:endParaRPr sz="2500" dirty="0">
              <a:latin typeface="Calibri"/>
              <a:cs typeface="Calibri"/>
            </a:endParaRPr>
          </a:p>
          <a:p>
            <a:pPr marL="478734" indent="-466035">
              <a:spcBef>
                <a:spcPts val="300"/>
              </a:spcBef>
              <a:buClr>
                <a:srgbClr val="008697"/>
              </a:buClr>
              <a:buFont typeface="Arial"/>
              <a:buChar char="•"/>
              <a:tabLst>
                <a:tab pos="479369" algn="l"/>
              </a:tabLst>
            </a:pPr>
            <a:r>
              <a:rPr lang="uk-UA" sz="2500" spc="-50" dirty="0" smtClean="0">
                <a:solidFill>
                  <a:srgbClr val="3F3F3F"/>
                </a:solidFill>
                <a:latin typeface="Calibri"/>
                <a:cs typeface="Calibri"/>
              </a:rPr>
              <a:t>Земля</a:t>
            </a:r>
            <a:r>
              <a:rPr sz="2500" spc="-45" dirty="0" smtClean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lang="uk-UA" sz="2500" spc="-4" dirty="0">
                <a:solidFill>
                  <a:srgbClr val="3F3F3F"/>
                </a:solidFill>
                <a:latin typeface="Calibri"/>
                <a:cs typeface="Calibri"/>
              </a:rPr>
              <a:t>і</a:t>
            </a:r>
            <a:r>
              <a:rPr sz="2500" spc="4" dirty="0" smtClean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lang="uk-UA" sz="2500" spc="-4" dirty="0" smtClean="0">
                <a:solidFill>
                  <a:srgbClr val="3F3F3F"/>
                </a:solidFill>
                <a:latin typeface="Calibri"/>
                <a:cs typeface="Calibri"/>
              </a:rPr>
              <a:t>екологічні</a:t>
            </a:r>
            <a:r>
              <a:rPr sz="2500" spc="-85" dirty="0" smtClean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3F3F3F"/>
                </a:solidFill>
                <a:latin typeface="Calibri"/>
                <a:cs typeface="Calibri"/>
              </a:rPr>
              <a:t>S</a:t>
            </a:r>
            <a:r>
              <a:rPr sz="2500" spc="-10" dirty="0">
                <a:solidFill>
                  <a:srgbClr val="3F3F3F"/>
                </a:solidFill>
                <a:latin typeface="Calibri"/>
                <a:cs typeface="Calibri"/>
              </a:rPr>
              <a:t>c</a:t>
            </a:r>
            <a:r>
              <a:rPr sz="2500" spc="-14" dirty="0">
                <a:solidFill>
                  <a:srgbClr val="3F3F3F"/>
                </a:solidFill>
                <a:latin typeface="Calibri"/>
                <a:cs typeface="Calibri"/>
              </a:rPr>
              <a:t>i</a:t>
            </a:r>
            <a:r>
              <a:rPr sz="2500" dirty="0">
                <a:solidFill>
                  <a:srgbClr val="3F3F3F"/>
                </a:solidFill>
                <a:latin typeface="Calibri"/>
                <a:cs typeface="Calibri"/>
              </a:rPr>
              <a:t>en</a:t>
            </a:r>
            <a:r>
              <a:rPr sz="2500" spc="-10" dirty="0">
                <a:solidFill>
                  <a:srgbClr val="3F3F3F"/>
                </a:solidFill>
                <a:latin typeface="Calibri"/>
                <a:cs typeface="Calibri"/>
              </a:rPr>
              <a:t>c</a:t>
            </a:r>
            <a:r>
              <a:rPr sz="2500" dirty="0">
                <a:solidFill>
                  <a:srgbClr val="3F3F3F"/>
                </a:solidFill>
                <a:latin typeface="Calibri"/>
                <a:cs typeface="Calibri"/>
              </a:rPr>
              <a:t>e</a:t>
            </a:r>
            <a:r>
              <a:rPr sz="2500" spc="-4" dirty="0">
                <a:solidFill>
                  <a:srgbClr val="3F3F3F"/>
                </a:solidFill>
                <a:latin typeface="Calibri"/>
                <a:cs typeface="Calibri"/>
              </a:rPr>
              <a:t>s</a:t>
            </a:r>
            <a:r>
              <a:rPr sz="2500" spc="-50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3F3F3F"/>
                </a:solidFill>
                <a:latin typeface="Calibri"/>
                <a:cs typeface="Calibri"/>
              </a:rPr>
              <a:t>(</a:t>
            </a:r>
            <a:r>
              <a:rPr sz="2500" spc="-4" dirty="0">
                <a:solidFill>
                  <a:srgbClr val="3F3F3F"/>
                </a:solidFill>
                <a:latin typeface="Calibri"/>
                <a:cs typeface="Calibri"/>
              </a:rPr>
              <a:t>E</a:t>
            </a:r>
            <a:r>
              <a:rPr sz="2500" dirty="0">
                <a:solidFill>
                  <a:srgbClr val="3F3F3F"/>
                </a:solidFill>
                <a:latin typeface="Calibri"/>
                <a:cs typeface="Calibri"/>
              </a:rPr>
              <a:t>N</a:t>
            </a:r>
            <a:r>
              <a:rPr sz="2500" spc="-4" dirty="0">
                <a:solidFill>
                  <a:srgbClr val="3F3F3F"/>
                </a:solidFill>
                <a:latin typeface="Calibri"/>
                <a:cs typeface="Calibri"/>
              </a:rPr>
              <a:t>V)</a:t>
            </a:r>
            <a:endParaRPr sz="2500" dirty="0">
              <a:latin typeface="Calibri"/>
              <a:cs typeface="Calibri"/>
            </a:endParaRPr>
          </a:p>
          <a:p>
            <a:pPr>
              <a:spcBef>
                <a:spcPts val="8"/>
              </a:spcBef>
            </a:pPr>
            <a:endParaRPr sz="3500" dirty="0">
              <a:latin typeface="Times New Roman"/>
              <a:cs typeface="Times New Roman"/>
            </a:endParaRPr>
          </a:p>
          <a:p>
            <a:pPr marL="2984151" marR="5080" indent="-2703514">
              <a:lnSpc>
                <a:spcPts val="3070"/>
              </a:lnSpc>
            </a:pPr>
            <a:r>
              <a:rPr lang="uk-UA" sz="2800" b="1" spc="20" dirty="0" smtClean="0">
                <a:solidFill>
                  <a:srgbClr val="008697"/>
                </a:solidFill>
                <a:latin typeface="Calibri"/>
                <a:cs typeface="Calibri"/>
              </a:rPr>
              <a:t>При підготовці заявки в </a:t>
            </a:r>
            <a:r>
              <a:rPr lang="uk-UA" sz="2800" b="1" spc="20" dirty="0" err="1" smtClean="0">
                <a:solidFill>
                  <a:srgbClr val="008697"/>
                </a:solidFill>
                <a:latin typeface="Calibri"/>
                <a:cs typeface="Calibri"/>
              </a:rPr>
              <a:t>онлайн</a:t>
            </a:r>
            <a:r>
              <a:rPr lang="uk-UA" sz="2800" b="1" spc="20" dirty="0" smtClean="0">
                <a:solidFill>
                  <a:srgbClr val="008697"/>
                </a:solidFill>
                <a:latin typeface="Calibri"/>
                <a:cs typeface="Calibri"/>
              </a:rPr>
              <a:t> системі, необхідно обрати одну з них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90601" y="378163"/>
            <a:ext cx="8011762" cy="996135"/>
          </a:xfrm>
          <a:prstGeom prst="rect">
            <a:avLst/>
          </a:prstGeom>
        </p:spPr>
        <p:txBody>
          <a:bodyPr vert="horz" wrap="square" lIns="0" tIns="285461" rIns="0" bIns="0" rtlCol="0">
            <a:spAutoFit/>
          </a:bodyPr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Опис</a:t>
            </a:r>
            <a:r>
              <a:rPr spc="20" dirty="0" smtClean="0">
                <a:latin typeface="Arial" pitchFamily="34" charset="0"/>
                <a:cs typeface="Arial" pitchFamily="34" charset="0"/>
              </a:rPr>
              <a:t> </a:t>
            </a:r>
            <a:r>
              <a:rPr spc="-14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uk-UA" spc="-80" dirty="0" smtClean="0">
                <a:latin typeface="Arial" pitchFamily="34" charset="0"/>
                <a:cs typeface="Arial" pitchFamily="34" charset="0"/>
              </a:rPr>
              <a:t>ключові слова</a:t>
            </a:r>
            <a:r>
              <a:rPr spc="-4" dirty="0" smtClean="0">
                <a:latin typeface="Arial" pitchFamily="34" charset="0"/>
                <a:cs typeface="Arial" pitchFamily="34" charset="0"/>
              </a:rPr>
              <a:t>)</a:t>
            </a:r>
            <a:endParaRPr spc="-4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5670" y="1843143"/>
            <a:ext cx="8703945" cy="45730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1302867">
              <a:lnSpc>
                <a:spcPts val="2640"/>
              </a:lnSpc>
            </a:pPr>
            <a:r>
              <a:rPr lang="uk-UA" sz="2500" spc="-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Можна додати до п'яти</a:t>
            </a:r>
            <a:r>
              <a:rPr sz="25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500" u="heavy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мінімум три</a:t>
            </a:r>
            <a:r>
              <a:rPr sz="25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sz="2500" spc="-7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описи</a:t>
            </a:r>
            <a:r>
              <a:rPr sz="2500" spc="-6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b="1" spc="-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у порядку важливості</a:t>
            </a:r>
            <a:r>
              <a:rPr sz="25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536512" marR="5080" indent="-523813">
              <a:lnSpc>
                <a:spcPts val="2640"/>
              </a:lnSpc>
              <a:spcBef>
                <a:spcPts val="575"/>
              </a:spcBef>
              <a:buClr>
                <a:srgbClr val="008697"/>
              </a:buClr>
              <a:buFont typeface="Arial"/>
              <a:buChar char="•"/>
              <a:tabLst>
                <a:tab pos="537147" algn="l"/>
              </a:tabLst>
            </a:pPr>
            <a:r>
              <a:rPr sz="2500" b="1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500" b="1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і</a:t>
            </a:r>
            <a:r>
              <a:rPr sz="2500" b="1" spc="262" baseline="24305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b="1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sz="2500" b="1" spc="262" baseline="24305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описи</a:t>
            </a:r>
            <a:r>
              <a:rPr sz="2500" spc="-7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spc="-7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повинні бути обраними зі списку, представленому у науковій панелі, яку Ви обрали</a:t>
            </a:r>
          </a:p>
          <a:p>
            <a:pPr marL="536512" marR="5080" indent="-523813">
              <a:lnSpc>
                <a:spcPts val="2640"/>
              </a:lnSpc>
              <a:spcBef>
                <a:spcPts val="575"/>
              </a:spcBef>
              <a:buClr>
                <a:srgbClr val="008697"/>
              </a:buClr>
              <a:buFont typeface="Arial"/>
              <a:buChar char="•"/>
              <a:tabLst>
                <a:tab pos="537147" algn="l"/>
              </a:tabLst>
            </a:pPr>
            <a:r>
              <a:rPr sz="2500" b="1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sz="2500" b="1" spc="262" baseline="24305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sz="25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sz="2500" spc="217" baseline="2430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sz="2500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5)</a:t>
            </a:r>
            <a:r>
              <a:rPr sz="2500" spc="-5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опис може бути обраним з будь-якої з восьми наукових панелей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692069" marR="486988" algn="ctr">
              <a:lnSpc>
                <a:spcPts val="2640"/>
              </a:lnSpc>
              <a:spcBef>
                <a:spcPts val="1485"/>
              </a:spcBef>
            </a:pPr>
            <a:r>
              <a:rPr lang="uk-UA" sz="2500" b="1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Ці описи допоможуть у виборі Вашої заявки до оцінювання із відповідною експертизою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37"/>
              </a:spcBef>
            </a:pPr>
            <a:endParaRPr sz="3300" dirty="0">
              <a:latin typeface="Times New Roman" pitchFamily="18" charset="0"/>
              <a:cs typeface="Times New Roman" pitchFamily="18" charset="0"/>
            </a:endParaRPr>
          </a:p>
          <a:p>
            <a:pPr marL="533337" marR="327622" algn="ctr">
              <a:lnSpc>
                <a:spcPts val="2619"/>
              </a:lnSpc>
            </a:pPr>
            <a:r>
              <a:rPr lang="uk-UA" sz="2500" b="1" spc="-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Список описів знаходиться на звороті інструкції для кандидатів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4820" y="529562"/>
            <a:ext cx="6868761" cy="837134"/>
          </a:xfrm>
          <a:prstGeom prst="rect">
            <a:avLst/>
          </a:prstGeom>
        </p:spPr>
        <p:txBody>
          <a:bodyPr vert="horz" wrap="square" lIns="0" tIns="143238" rIns="0" bIns="0" rtlCol="0">
            <a:spAutoFit/>
          </a:bodyPr>
          <a:lstStyle/>
          <a:p>
            <a:pPr algn="ctr"/>
            <a:r>
              <a:rPr lang="uk-UA" sz="4500" dirty="0" smtClean="0"/>
              <a:t>Шаблон пропозицій</a:t>
            </a:r>
            <a:endParaRPr sz="4500" dirty="0"/>
          </a:p>
        </p:txBody>
      </p:sp>
      <p:sp>
        <p:nvSpPr>
          <p:cNvPr id="4" name="object 4"/>
          <p:cNvSpPr txBox="1"/>
          <p:nvPr/>
        </p:nvSpPr>
        <p:spPr>
          <a:xfrm>
            <a:off x="520700" y="1447801"/>
            <a:ext cx="9085580" cy="45140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0002" indent="-347304" algn="just"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Якщо Ви реєструєтесь </a:t>
            </a:r>
            <a:r>
              <a:rPr lang="uk-UA" sz="2400" spc="25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sz="24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4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завантажте </a:t>
            </a:r>
            <a:r>
              <a:rPr lang="uk-UA" sz="2400" b="1" spc="1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Шаблон пропозиції</a:t>
            </a:r>
            <a:r>
              <a:rPr sz="2400" b="1" spc="7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302225" indent="-289526" algn="just">
              <a:spcBef>
                <a:spcPts val="745"/>
              </a:spcBef>
              <a:buClr>
                <a:srgbClr val="008697"/>
              </a:buClr>
              <a:buFont typeface="Arial"/>
              <a:buChar char="•"/>
              <a:tabLst>
                <a:tab pos="302225" algn="l"/>
              </a:tabLst>
            </a:pPr>
            <a:r>
              <a:rPr lang="uk-UA" sz="24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Використовуйте шаблон пропозицій</a:t>
            </a:r>
            <a:r>
              <a:rPr sz="24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478734" marR="472385" lvl="1" algn="just">
              <a:lnSpc>
                <a:spcPts val="2929"/>
              </a:lnSpc>
              <a:spcBef>
                <a:spcPts val="720"/>
              </a:spcBef>
              <a:buClr>
                <a:srgbClr val="008697"/>
              </a:buClr>
              <a:buFont typeface="Arial"/>
              <a:buChar char="•"/>
              <a:tabLst>
                <a:tab pos="655878" algn="l"/>
              </a:tabLst>
            </a:pPr>
            <a:r>
              <a:rPr lang="uk-UA"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sz="2400" spc="-3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відповідає критерію оцінювання і допоможе Вам розмістити належну інформацію</a:t>
            </a:r>
            <a:r>
              <a:rPr sz="2400" spc="-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pc="-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у вірному місці, щоб оцінювачі могли легко її знайти.</a:t>
            </a:r>
          </a:p>
          <a:p>
            <a:pPr marL="478734" marR="472385" lvl="1" algn="just">
              <a:lnSpc>
                <a:spcPts val="2929"/>
              </a:lnSpc>
              <a:spcBef>
                <a:spcPts val="720"/>
              </a:spcBef>
              <a:buClr>
                <a:srgbClr val="008697"/>
              </a:buClr>
              <a:buFont typeface="Arial"/>
              <a:buChar char="•"/>
              <a:tabLst>
                <a:tab pos="655878" algn="l"/>
              </a:tabLst>
            </a:pPr>
            <a:r>
              <a:rPr lang="uk-UA" sz="2400" spc="-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Деякі оцінювачі використовують підхід </a:t>
            </a:r>
            <a:r>
              <a:rPr sz="2400" spc="-1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24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контрольний лист</a:t>
            </a:r>
            <a:r>
              <a:rPr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uk-UA"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для маркування – якщо інформація знаходиться у некоректній секції, вони поставлять «нуль» для цього </a:t>
            </a:r>
            <a:r>
              <a:rPr lang="uk-UA" sz="240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субкритерію</a:t>
            </a:r>
            <a:r>
              <a:rPr lang="uk-UA"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02225" indent="-289526" algn="just">
              <a:spcBef>
                <a:spcPts val="619"/>
              </a:spcBef>
              <a:buClr>
                <a:srgbClr val="008697"/>
              </a:buClr>
              <a:buFont typeface="Arial"/>
              <a:buChar char="•"/>
              <a:tabLst>
                <a:tab pos="302225" algn="l"/>
              </a:tabLst>
            </a:pPr>
            <a:r>
              <a:rPr lang="uk-UA" sz="2400" spc="-5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Пишіть оф-лайн</a:t>
            </a:r>
            <a:r>
              <a:rPr sz="24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sz="2400" spc="5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pc="5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конвертуйте до </a:t>
            </a:r>
            <a:r>
              <a:rPr sz="2400" spc="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sz="24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sz="2400" spc="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sz="2400" spc="3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і завантажуйте для затвердження</a:t>
            </a:r>
            <a:endParaRPr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02225" indent="-289526" algn="just">
              <a:spcBef>
                <a:spcPts val="745"/>
              </a:spcBef>
              <a:buClr>
                <a:srgbClr val="008697"/>
              </a:buClr>
              <a:buFont typeface="Arial"/>
              <a:buChar char="•"/>
              <a:tabLst>
                <a:tab pos="302225" algn="l"/>
              </a:tabLst>
            </a:pPr>
            <a:r>
              <a:rPr lang="uk-UA" sz="24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Затверджуйте раніше</a:t>
            </a:r>
            <a:r>
              <a:rPr sz="24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затверджуйте часто</a:t>
            </a:r>
            <a:r>
              <a:rPr sz="24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523661"/>
            <a:ext cx="9220200" cy="771727"/>
          </a:xfrm>
          <a:prstGeom prst="rect">
            <a:avLst/>
          </a:prstGeom>
        </p:spPr>
        <p:txBody>
          <a:bodyPr vert="horz" wrap="square" lIns="0" tIns="185143" rIns="0" bIns="0" rtlCol="0">
            <a:spAutoFit/>
          </a:bodyPr>
          <a:lstStyle/>
          <a:p>
            <a:pPr algn="ctr"/>
            <a:r>
              <a:rPr lang="uk-UA" sz="3800" spc="-75" dirty="0" smtClean="0"/>
              <a:t>Частина</a:t>
            </a:r>
            <a:r>
              <a:rPr sz="3800" spc="30" dirty="0" smtClean="0"/>
              <a:t> </a:t>
            </a:r>
            <a:r>
              <a:rPr sz="3800" dirty="0"/>
              <a:t>B </a:t>
            </a:r>
            <a:r>
              <a:rPr lang="ru-RU" sz="3800" dirty="0" smtClean="0"/>
              <a:t>–</a:t>
            </a:r>
            <a:r>
              <a:rPr sz="3800" dirty="0" smtClean="0"/>
              <a:t> </a:t>
            </a:r>
            <a:r>
              <a:rPr lang="uk-UA" sz="3800" dirty="0" smtClean="0"/>
              <a:t>Зміст пропозиції</a:t>
            </a:r>
            <a:endParaRPr sz="3800" dirty="0"/>
          </a:p>
        </p:txBody>
      </p:sp>
      <p:sp>
        <p:nvSpPr>
          <p:cNvPr id="4" name="object 4"/>
          <p:cNvSpPr txBox="1"/>
          <p:nvPr/>
        </p:nvSpPr>
        <p:spPr>
          <a:xfrm>
            <a:off x="279907" y="1822065"/>
            <a:ext cx="3606293" cy="383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lang="uk-UA" sz="2500" b="1" spc="-65" dirty="0" smtClean="0">
                <a:solidFill>
                  <a:srgbClr val="008697"/>
                </a:solidFill>
                <a:latin typeface="Calibri"/>
                <a:cs typeface="Calibri"/>
              </a:rPr>
              <a:t>Частина</a:t>
            </a:r>
            <a:r>
              <a:rPr sz="2500" b="1" spc="10" dirty="0" smtClean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sz="2500" b="1" spc="-10" dirty="0">
                <a:solidFill>
                  <a:srgbClr val="008697"/>
                </a:solidFill>
                <a:latin typeface="Calibri"/>
                <a:cs typeface="Calibri"/>
              </a:rPr>
              <a:t>B</a:t>
            </a:r>
            <a:r>
              <a:rPr sz="2500" b="1" spc="-4" dirty="0">
                <a:solidFill>
                  <a:srgbClr val="008697"/>
                </a:solidFill>
                <a:latin typeface="Calibri"/>
                <a:cs typeface="Calibri"/>
              </a:rPr>
              <a:t>1</a:t>
            </a:r>
            <a:r>
              <a:rPr sz="2500" b="1" spc="-20" dirty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sz="2500" b="1" dirty="0">
                <a:solidFill>
                  <a:srgbClr val="008697"/>
                </a:solidFill>
                <a:latin typeface="Calibri"/>
                <a:cs typeface="Calibri"/>
              </a:rPr>
              <a:t>(1</a:t>
            </a:r>
            <a:r>
              <a:rPr sz="2500" b="1" spc="-4" dirty="0">
                <a:solidFill>
                  <a:srgbClr val="008697"/>
                </a:solidFill>
                <a:latin typeface="Calibri"/>
                <a:cs typeface="Calibri"/>
              </a:rPr>
              <a:t>3</a:t>
            </a:r>
            <a:r>
              <a:rPr sz="2500" b="1" spc="-45" dirty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lang="uk-UA" sz="2500" b="1" dirty="0" smtClean="0">
                <a:solidFill>
                  <a:srgbClr val="008697"/>
                </a:solidFill>
                <a:latin typeface="Calibri"/>
                <a:cs typeface="Calibri"/>
              </a:rPr>
              <a:t>сторінок</a:t>
            </a:r>
            <a:r>
              <a:rPr sz="2500" b="1" spc="-4" dirty="0" smtClean="0">
                <a:solidFill>
                  <a:srgbClr val="008697"/>
                </a:solidFill>
                <a:latin typeface="Calibri"/>
                <a:cs typeface="Calibri"/>
              </a:rPr>
              <a:t>)</a:t>
            </a:r>
            <a:endParaRPr sz="25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6664" y="2207639"/>
            <a:ext cx="4050537" cy="34496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0002" indent="-347304"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5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Початкова сторінка</a:t>
            </a:r>
            <a:r>
              <a:rPr sz="2500" spc="-2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sz="2500" spc="-4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sz="2500" spc="-20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spc="4" dirty="0" err="1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стор</a:t>
            </a:r>
            <a:r>
              <a:rPr lang="uk-UA" sz="2500" spc="4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sz="25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8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500" spc="-195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sz="2500" spc="-5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sz="2500" spc="-4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sz="2500" spc="-20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spc="4" dirty="0" err="1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стор</a:t>
            </a:r>
            <a:r>
              <a:rPr lang="uk-UA" sz="2500" spc="4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sz="25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6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5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Список учасників</a:t>
            </a:r>
            <a:r>
              <a:rPr sz="2500" spc="-75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sz="2500" spc="-4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sz="2500" spc="-20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spc="4" dirty="0" err="1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стор</a:t>
            </a:r>
            <a:r>
              <a:rPr lang="uk-UA" sz="2500" spc="4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sz="25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6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sz="2500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sz="2500" spc="-25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spc="-4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Досконалість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8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sz="2500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sz="2500" spc="-25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Вплив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360002" marR="572068" indent="-347304">
              <a:lnSpc>
                <a:spcPts val="2929"/>
              </a:lnSpc>
              <a:spcBef>
                <a:spcPts val="670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sz="2500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sz="2500" spc="-25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Впровадження</a:t>
            </a:r>
            <a:r>
              <a:rPr sz="2500" spc="-4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spc="-4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spc="-4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sz="2500" spc="-4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500" spc="-14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uk-UA" sz="2500" spc="-14" dirty="0" err="1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т.ч</a:t>
            </a:r>
            <a:r>
              <a:rPr lang="uk-UA" sz="2500" spc="-14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. діаграма </a:t>
            </a:r>
            <a:r>
              <a:rPr lang="uk-UA" sz="2500" spc="-14" dirty="0" err="1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Ганнта</a:t>
            </a:r>
            <a:r>
              <a:rPr sz="25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3400" y="5638800"/>
            <a:ext cx="9286875" cy="7694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9208" marR="3565743" indent="-6349">
              <a:lnSpc>
                <a:spcPts val="2420"/>
              </a:lnSpc>
            </a:pPr>
            <a:r>
              <a:rPr lang="uk-UA" sz="2000" b="1" spc="-70" dirty="0" smtClean="0">
                <a:solidFill>
                  <a:srgbClr val="008697"/>
                </a:solidFill>
                <a:latin typeface="Calibri"/>
                <a:cs typeface="Calibri"/>
              </a:rPr>
              <a:t>Оцінювачі будуть відхиляти сторінки </a:t>
            </a:r>
            <a:br>
              <a:rPr lang="uk-UA" sz="2000" b="1" spc="-70" dirty="0" smtClean="0">
                <a:solidFill>
                  <a:srgbClr val="008697"/>
                </a:solidFill>
                <a:latin typeface="Calibri"/>
                <a:cs typeface="Calibri"/>
              </a:rPr>
            </a:br>
            <a:r>
              <a:rPr lang="uk-UA" sz="2000" b="1" spc="-70" dirty="0" smtClean="0">
                <a:solidFill>
                  <a:srgbClr val="008697"/>
                </a:solidFill>
                <a:latin typeface="Calibri"/>
                <a:cs typeface="Calibri"/>
              </a:rPr>
              <a:t>понад 13-стор. ліміт</a:t>
            </a:r>
          </a:p>
          <a:p>
            <a:pPr>
              <a:spcBef>
                <a:spcPts val="41"/>
              </a:spcBef>
            </a:pPr>
            <a:endParaRPr sz="10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60851" y="1822065"/>
            <a:ext cx="5026149" cy="383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lang="uk-UA" sz="2500" b="1" spc="-65" dirty="0" smtClean="0">
                <a:solidFill>
                  <a:srgbClr val="008697"/>
                </a:solidFill>
                <a:latin typeface="Calibri"/>
                <a:cs typeface="Calibri"/>
              </a:rPr>
              <a:t>Частина</a:t>
            </a:r>
            <a:r>
              <a:rPr sz="2500" b="1" spc="10" dirty="0" smtClean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sz="2500" b="1" spc="-10" dirty="0">
                <a:solidFill>
                  <a:srgbClr val="008697"/>
                </a:solidFill>
                <a:latin typeface="Calibri"/>
                <a:cs typeface="Calibri"/>
              </a:rPr>
              <a:t>B</a:t>
            </a:r>
            <a:r>
              <a:rPr sz="2500" b="1" spc="-4" dirty="0">
                <a:solidFill>
                  <a:srgbClr val="008697"/>
                </a:solidFill>
                <a:latin typeface="Calibri"/>
                <a:cs typeface="Calibri"/>
              </a:rPr>
              <a:t>2</a:t>
            </a:r>
            <a:r>
              <a:rPr sz="2500" b="1" spc="-20" dirty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sz="2500" b="1" dirty="0" smtClean="0">
                <a:solidFill>
                  <a:srgbClr val="008697"/>
                </a:solidFill>
                <a:latin typeface="Calibri"/>
                <a:cs typeface="Calibri"/>
              </a:rPr>
              <a:t>(</a:t>
            </a:r>
            <a:r>
              <a:rPr lang="uk-UA" sz="2500" b="1" dirty="0" smtClean="0">
                <a:solidFill>
                  <a:srgbClr val="008697"/>
                </a:solidFill>
                <a:latin typeface="Calibri"/>
                <a:cs typeface="Calibri"/>
              </a:rPr>
              <a:t>не повний</a:t>
            </a:r>
            <a:r>
              <a:rPr sz="2500" b="1" spc="-30" dirty="0" smtClean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lang="uk-UA" sz="2500" b="1" dirty="0" smtClean="0">
                <a:solidFill>
                  <a:srgbClr val="008697"/>
                </a:solidFill>
                <a:latin typeface="Calibri"/>
                <a:cs typeface="Calibri"/>
              </a:rPr>
              <a:t>ліміт </a:t>
            </a:r>
            <a:r>
              <a:rPr lang="uk-UA" sz="2500" b="1" dirty="0" err="1" smtClean="0">
                <a:solidFill>
                  <a:srgbClr val="008697"/>
                </a:solidFill>
                <a:latin typeface="Calibri"/>
                <a:cs typeface="Calibri"/>
              </a:rPr>
              <a:t>стор</a:t>
            </a:r>
            <a:r>
              <a:rPr lang="uk-UA" sz="2500" b="1" dirty="0" smtClean="0">
                <a:solidFill>
                  <a:srgbClr val="008697"/>
                </a:solidFill>
                <a:latin typeface="Calibri"/>
                <a:cs typeface="Calibri"/>
              </a:rPr>
              <a:t>.</a:t>
            </a:r>
            <a:r>
              <a:rPr sz="2500" b="1" spc="-4" dirty="0" smtClean="0">
                <a:solidFill>
                  <a:srgbClr val="008697"/>
                </a:solidFill>
                <a:latin typeface="Calibri"/>
                <a:cs typeface="Calibri"/>
              </a:rPr>
              <a:t>)</a:t>
            </a:r>
            <a:endParaRPr sz="25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88944" y="2207638"/>
            <a:ext cx="3648960" cy="31931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0002" marR="288891" indent="-347304">
              <a:lnSpc>
                <a:spcPts val="2929"/>
              </a:lnSpc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sz="2500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sz="2500" spc="-25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spc="-14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Резюме</a:t>
            </a:r>
            <a:r>
              <a:rPr lang="uk-UA" sz="2500" spc="-4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досвідченого</a:t>
            </a:r>
            <a:r>
              <a:rPr sz="2500" spc="-25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spc="-4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дослідника</a:t>
            </a:r>
            <a:r>
              <a:rPr sz="2500" spc="-65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sz="2500" spc="-4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sz="2500" spc="-20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spc="4" dirty="0" err="1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стор</a:t>
            </a:r>
            <a:r>
              <a:rPr lang="uk-UA" sz="2500" spc="4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sz="25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360002" marR="5080" indent="-347304">
              <a:lnSpc>
                <a:spcPts val="2929"/>
              </a:lnSpc>
              <a:spcBef>
                <a:spcPts val="59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sz="2500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sz="2500" spc="-25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spc="-14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Можливості організації, що приймає участь</a:t>
            </a:r>
            <a:r>
              <a:rPr sz="2500" spc="-4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500" spc="-35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таблиці</a:t>
            </a:r>
            <a:r>
              <a:rPr sz="25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46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sz="2500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r>
              <a:rPr sz="2500" spc="-25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spc="-25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Етичні аспекти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6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sz="2500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7.</a:t>
            </a:r>
            <a:r>
              <a:rPr sz="2500" spc="-25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Листи-</a:t>
            </a:r>
            <a:r>
              <a:rPr lang="uk-UA" sz="2500" dirty="0" err="1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зобов</a:t>
            </a:r>
            <a:r>
              <a:rPr lang="en-US" sz="25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500" dirty="0" err="1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язання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480816" y="4077970"/>
            <a:ext cx="582295" cy="1560830"/>
          </a:xfrm>
          <a:custGeom>
            <a:avLst/>
            <a:gdLst/>
            <a:ahLst/>
            <a:cxnLst/>
            <a:rect l="l" t="t" r="r" b="b"/>
            <a:pathLst>
              <a:path w="582295" h="1560829">
                <a:moveTo>
                  <a:pt x="298703" y="763015"/>
                </a:moveTo>
                <a:lnTo>
                  <a:pt x="298703" y="734567"/>
                </a:lnTo>
                <a:lnTo>
                  <a:pt x="295655" y="728471"/>
                </a:lnTo>
                <a:lnTo>
                  <a:pt x="295655" y="48767"/>
                </a:lnTo>
                <a:lnTo>
                  <a:pt x="286511" y="39623"/>
                </a:lnTo>
                <a:lnTo>
                  <a:pt x="280415" y="36575"/>
                </a:lnTo>
                <a:lnTo>
                  <a:pt x="277367" y="33527"/>
                </a:lnTo>
                <a:lnTo>
                  <a:pt x="268223" y="30479"/>
                </a:lnTo>
                <a:lnTo>
                  <a:pt x="252983" y="24383"/>
                </a:lnTo>
                <a:lnTo>
                  <a:pt x="240791" y="21335"/>
                </a:lnTo>
                <a:lnTo>
                  <a:pt x="204215" y="15239"/>
                </a:lnTo>
                <a:lnTo>
                  <a:pt x="161543" y="9143"/>
                </a:lnTo>
                <a:lnTo>
                  <a:pt x="112775" y="3047"/>
                </a:lnTo>
                <a:lnTo>
                  <a:pt x="85343" y="3047"/>
                </a:lnTo>
                <a:lnTo>
                  <a:pt x="57911" y="0"/>
                </a:lnTo>
                <a:lnTo>
                  <a:pt x="0" y="0"/>
                </a:lnTo>
                <a:lnTo>
                  <a:pt x="0" y="27431"/>
                </a:lnTo>
                <a:lnTo>
                  <a:pt x="85343" y="27431"/>
                </a:lnTo>
                <a:lnTo>
                  <a:pt x="109727" y="30479"/>
                </a:lnTo>
                <a:lnTo>
                  <a:pt x="134111" y="30479"/>
                </a:lnTo>
                <a:lnTo>
                  <a:pt x="158495" y="33527"/>
                </a:lnTo>
                <a:lnTo>
                  <a:pt x="201167" y="39623"/>
                </a:lnTo>
                <a:lnTo>
                  <a:pt x="246887" y="48767"/>
                </a:lnTo>
                <a:lnTo>
                  <a:pt x="259079" y="54863"/>
                </a:lnTo>
                <a:lnTo>
                  <a:pt x="268223" y="57911"/>
                </a:lnTo>
                <a:lnTo>
                  <a:pt x="268223" y="59435"/>
                </a:lnTo>
                <a:lnTo>
                  <a:pt x="271271" y="60959"/>
                </a:lnTo>
                <a:lnTo>
                  <a:pt x="271271" y="57911"/>
                </a:lnTo>
                <a:lnTo>
                  <a:pt x="274319" y="64007"/>
                </a:lnTo>
                <a:lnTo>
                  <a:pt x="274319" y="743711"/>
                </a:lnTo>
                <a:lnTo>
                  <a:pt x="277367" y="746759"/>
                </a:lnTo>
                <a:lnTo>
                  <a:pt x="280415" y="752855"/>
                </a:lnTo>
                <a:lnTo>
                  <a:pt x="283463" y="752855"/>
                </a:lnTo>
                <a:lnTo>
                  <a:pt x="298703" y="763015"/>
                </a:lnTo>
                <a:close/>
              </a:path>
              <a:path w="582295" h="1560829">
                <a:moveTo>
                  <a:pt x="268223" y="1502663"/>
                </a:moveTo>
                <a:lnTo>
                  <a:pt x="259079" y="1508759"/>
                </a:lnTo>
                <a:lnTo>
                  <a:pt x="234695" y="1514855"/>
                </a:lnTo>
                <a:lnTo>
                  <a:pt x="216407" y="1517903"/>
                </a:lnTo>
                <a:lnTo>
                  <a:pt x="201167" y="1520951"/>
                </a:lnTo>
                <a:lnTo>
                  <a:pt x="158495" y="1527047"/>
                </a:lnTo>
                <a:lnTo>
                  <a:pt x="109727" y="1533143"/>
                </a:lnTo>
                <a:lnTo>
                  <a:pt x="85343" y="1533143"/>
                </a:lnTo>
                <a:lnTo>
                  <a:pt x="57911" y="1536191"/>
                </a:lnTo>
                <a:lnTo>
                  <a:pt x="0" y="1536191"/>
                </a:lnTo>
                <a:lnTo>
                  <a:pt x="0" y="1560575"/>
                </a:lnTo>
                <a:lnTo>
                  <a:pt x="85343" y="1560575"/>
                </a:lnTo>
                <a:lnTo>
                  <a:pt x="112775" y="1557527"/>
                </a:lnTo>
                <a:lnTo>
                  <a:pt x="137159" y="1557527"/>
                </a:lnTo>
                <a:lnTo>
                  <a:pt x="161543" y="1554479"/>
                </a:lnTo>
                <a:lnTo>
                  <a:pt x="204215" y="1548383"/>
                </a:lnTo>
                <a:lnTo>
                  <a:pt x="222503" y="1545335"/>
                </a:lnTo>
                <a:lnTo>
                  <a:pt x="240791" y="1539239"/>
                </a:lnTo>
                <a:lnTo>
                  <a:pt x="256031" y="1536191"/>
                </a:lnTo>
                <a:lnTo>
                  <a:pt x="265175" y="1533905"/>
                </a:lnTo>
                <a:lnTo>
                  <a:pt x="265175" y="1505711"/>
                </a:lnTo>
                <a:lnTo>
                  <a:pt x="268223" y="1502663"/>
                </a:lnTo>
                <a:close/>
              </a:path>
              <a:path w="582295" h="1560829">
                <a:moveTo>
                  <a:pt x="268223" y="59435"/>
                </a:moveTo>
                <a:lnTo>
                  <a:pt x="268223" y="57911"/>
                </a:lnTo>
                <a:lnTo>
                  <a:pt x="265175" y="57911"/>
                </a:lnTo>
                <a:lnTo>
                  <a:pt x="268223" y="59435"/>
                </a:lnTo>
                <a:close/>
              </a:path>
              <a:path w="582295" h="1560829">
                <a:moveTo>
                  <a:pt x="569975" y="792479"/>
                </a:moveTo>
                <a:lnTo>
                  <a:pt x="484631" y="792479"/>
                </a:lnTo>
                <a:lnTo>
                  <a:pt x="457199" y="789431"/>
                </a:lnTo>
                <a:lnTo>
                  <a:pt x="432815" y="789431"/>
                </a:lnTo>
                <a:lnTo>
                  <a:pt x="408431" y="786383"/>
                </a:lnTo>
                <a:lnTo>
                  <a:pt x="376427" y="781811"/>
                </a:lnTo>
                <a:lnTo>
                  <a:pt x="365759" y="783335"/>
                </a:lnTo>
                <a:lnTo>
                  <a:pt x="347471" y="786383"/>
                </a:lnTo>
                <a:lnTo>
                  <a:pt x="316991" y="792479"/>
                </a:lnTo>
                <a:lnTo>
                  <a:pt x="304799" y="798575"/>
                </a:lnTo>
                <a:lnTo>
                  <a:pt x="292607" y="801623"/>
                </a:lnTo>
                <a:lnTo>
                  <a:pt x="292607" y="804671"/>
                </a:lnTo>
                <a:lnTo>
                  <a:pt x="283463" y="807719"/>
                </a:lnTo>
                <a:lnTo>
                  <a:pt x="283463" y="810767"/>
                </a:lnTo>
                <a:lnTo>
                  <a:pt x="280415" y="810767"/>
                </a:lnTo>
                <a:lnTo>
                  <a:pt x="277367" y="813815"/>
                </a:lnTo>
                <a:lnTo>
                  <a:pt x="277367" y="816863"/>
                </a:lnTo>
                <a:lnTo>
                  <a:pt x="274319" y="816863"/>
                </a:lnTo>
                <a:lnTo>
                  <a:pt x="274319" y="1496567"/>
                </a:lnTo>
                <a:lnTo>
                  <a:pt x="271271" y="1502663"/>
                </a:lnTo>
                <a:lnTo>
                  <a:pt x="271271" y="1499615"/>
                </a:lnTo>
                <a:lnTo>
                  <a:pt x="265175" y="1505711"/>
                </a:lnTo>
                <a:lnTo>
                  <a:pt x="265175" y="1533905"/>
                </a:lnTo>
                <a:lnTo>
                  <a:pt x="268223" y="1533143"/>
                </a:lnTo>
                <a:lnTo>
                  <a:pt x="277367" y="1527047"/>
                </a:lnTo>
                <a:lnTo>
                  <a:pt x="280415" y="1527047"/>
                </a:lnTo>
                <a:lnTo>
                  <a:pt x="286511" y="1520951"/>
                </a:lnTo>
                <a:lnTo>
                  <a:pt x="289559" y="1520951"/>
                </a:lnTo>
                <a:lnTo>
                  <a:pt x="292607" y="1514855"/>
                </a:lnTo>
                <a:lnTo>
                  <a:pt x="295655" y="1514855"/>
                </a:lnTo>
                <a:lnTo>
                  <a:pt x="295655" y="832103"/>
                </a:lnTo>
                <a:lnTo>
                  <a:pt x="301751" y="826007"/>
                </a:lnTo>
                <a:lnTo>
                  <a:pt x="301751" y="827531"/>
                </a:lnTo>
                <a:lnTo>
                  <a:pt x="323087" y="816863"/>
                </a:lnTo>
                <a:lnTo>
                  <a:pt x="353567" y="810767"/>
                </a:lnTo>
                <a:lnTo>
                  <a:pt x="390143" y="804671"/>
                </a:lnTo>
                <a:lnTo>
                  <a:pt x="411479" y="801623"/>
                </a:lnTo>
                <a:lnTo>
                  <a:pt x="435863" y="798575"/>
                </a:lnTo>
                <a:lnTo>
                  <a:pt x="460247" y="798575"/>
                </a:lnTo>
                <a:lnTo>
                  <a:pt x="484631" y="795527"/>
                </a:lnTo>
                <a:lnTo>
                  <a:pt x="512063" y="795527"/>
                </a:lnTo>
                <a:lnTo>
                  <a:pt x="569975" y="792479"/>
                </a:lnTo>
                <a:close/>
              </a:path>
              <a:path w="582295" h="1560829">
                <a:moveTo>
                  <a:pt x="274319" y="64007"/>
                </a:moveTo>
                <a:lnTo>
                  <a:pt x="271271" y="57911"/>
                </a:lnTo>
                <a:lnTo>
                  <a:pt x="271271" y="60959"/>
                </a:lnTo>
                <a:lnTo>
                  <a:pt x="274319" y="64007"/>
                </a:lnTo>
                <a:close/>
              </a:path>
              <a:path w="582295" h="1560829">
                <a:moveTo>
                  <a:pt x="274319" y="737615"/>
                </a:moveTo>
                <a:lnTo>
                  <a:pt x="274319" y="64007"/>
                </a:lnTo>
                <a:lnTo>
                  <a:pt x="271271" y="60959"/>
                </a:lnTo>
                <a:lnTo>
                  <a:pt x="271271" y="737615"/>
                </a:lnTo>
                <a:lnTo>
                  <a:pt x="274319" y="737615"/>
                </a:lnTo>
                <a:close/>
              </a:path>
              <a:path w="582295" h="1560829">
                <a:moveTo>
                  <a:pt x="274319" y="1496567"/>
                </a:moveTo>
                <a:lnTo>
                  <a:pt x="274319" y="822959"/>
                </a:lnTo>
                <a:lnTo>
                  <a:pt x="271271" y="826007"/>
                </a:lnTo>
                <a:lnTo>
                  <a:pt x="271271" y="1502663"/>
                </a:lnTo>
                <a:lnTo>
                  <a:pt x="274319" y="1496567"/>
                </a:lnTo>
                <a:close/>
              </a:path>
              <a:path w="582295" h="1560829">
                <a:moveTo>
                  <a:pt x="298703" y="731519"/>
                </a:moveTo>
                <a:lnTo>
                  <a:pt x="298703" y="57911"/>
                </a:lnTo>
                <a:lnTo>
                  <a:pt x="295655" y="51815"/>
                </a:lnTo>
                <a:lnTo>
                  <a:pt x="295655" y="728471"/>
                </a:lnTo>
                <a:lnTo>
                  <a:pt x="298703" y="731519"/>
                </a:lnTo>
                <a:close/>
              </a:path>
              <a:path w="582295" h="1560829">
                <a:moveTo>
                  <a:pt x="512063" y="768095"/>
                </a:moveTo>
                <a:lnTo>
                  <a:pt x="487679" y="765047"/>
                </a:lnTo>
                <a:lnTo>
                  <a:pt x="460247" y="765047"/>
                </a:lnTo>
                <a:lnTo>
                  <a:pt x="411479" y="758951"/>
                </a:lnTo>
                <a:lnTo>
                  <a:pt x="353567" y="749807"/>
                </a:lnTo>
                <a:lnTo>
                  <a:pt x="313943" y="740663"/>
                </a:lnTo>
                <a:lnTo>
                  <a:pt x="304799" y="734567"/>
                </a:lnTo>
                <a:lnTo>
                  <a:pt x="304799" y="737615"/>
                </a:lnTo>
                <a:lnTo>
                  <a:pt x="295655" y="728471"/>
                </a:lnTo>
                <a:lnTo>
                  <a:pt x="298703" y="734567"/>
                </a:lnTo>
                <a:lnTo>
                  <a:pt x="298703" y="763015"/>
                </a:lnTo>
                <a:lnTo>
                  <a:pt x="301751" y="765047"/>
                </a:lnTo>
                <a:lnTo>
                  <a:pt x="316991" y="768095"/>
                </a:lnTo>
                <a:lnTo>
                  <a:pt x="329183" y="771143"/>
                </a:lnTo>
                <a:lnTo>
                  <a:pt x="347471" y="777239"/>
                </a:lnTo>
                <a:lnTo>
                  <a:pt x="365759" y="780287"/>
                </a:lnTo>
                <a:lnTo>
                  <a:pt x="376427" y="781811"/>
                </a:lnTo>
                <a:lnTo>
                  <a:pt x="408431" y="777239"/>
                </a:lnTo>
                <a:lnTo>
                  <a:pt x="457199" y="771143"/>
                </a:lnTo>
                <a:lnTo>
                  <a:pt x="484631" y="771143"/>
                </a:lnTo>
                <a:lnTo>
                  <a:pt x="512063" y="768095"/>
                </a:lnTo>
                <a:close/>
              </a:path>
              <a:path w="582295" h="1560829">
                <a:moveTo>
                  <a:pt x="298703" y="1505711"/>
                </a:moveTo>
                <a:lnTo>
                  <a:pt x="298703" y="829055"/>
                </a:lnTo>
                <a:lnTo>
                  <a:pt x="295655" y="832103"/>
                </a:lnTo>
                <a:lnTo>
                  <a:pt x="295655" y="1511807"/>
                </a:lnTo>
                <a:lnTo>
                  <a:pt x="298703" y="1505711"/>
                </a:lnTo>
                <a:close/>
              </a:path>
              <a:path w="582295" h="1560829">
                <a:moveTo>
                  <a:pt x="301751" y="827531"/>
                </a:moveTo>
                <a:lnTo>
                  <a:pt x="301751" y="826007"/>
                </a:lnTo>
                <a:lnTo>
                  <a:pt x="298703" y="829055"/>
                </a:lnTo>
                <a:lnTo>
                  <a:pt x="301751" y="827531"/>
                </a:lnTo>
                <a:close/>
              </a:path>
              <a:path w="582295" h="1560829">
                <a:moveTo>
                  <a:pt x="582167" y="789431"/>
                </a:moveTo>
                <a:lnTo>
                  <a:pt x="582167" y="774191"/>
                </a:lnTo>
                <a:lnTo>
                  <a:pt x="576071" y="768095"/>
                </a:lnTo>
                <a:lnTo>
                  <a:pt x="512063" y="768095"/>
                </a:lnTo>
                <a:lnTo>
                  <a:pt x="484631" y="771143"/>
                </a:lnTo>
                <a:lnTo>
                  <a:pt x="457199" y="771143"/>
                </a:lnTo>
                <a:lnTo>
                  <a:pt x="408431" y="777239"/>
                </a:lnTo>
                <a:lnTo>
                  <a:pt x="376427" y="781811"/>
                </a:lnTo>
                <a:lnTo>
                  <a:pt x="408431" y="786383"/>
                </a:lnTo>
                <a:lnTo>
                  <a:pt x="432815" y="789431"/>
                </a:lnTo>
                <a:lnTo>
                  <a:pt x="457199" y="789431"/>
                </a:lnTo>
                <a:lnTo>
                  <a:pt x="484631" y="792479"/>
                </a:lnTo>
                <a:lnTo>
                  <a:pt x="576071" y="792479"/>
                </a:lnTo>
                <a:lnTo>
                  <a:pt x="582167" y="789431"/>
                </a:lnTo>
                <a:close/>
              </a:path>
            </a:pathLst>
          </a:custGeom>
          <a:solidFill>
            <a:srgbClr val="0085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063110" y="4405566"/>
            <a:ext cx="1499490" cy="10046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159" marR="5080" indent="-30159">
              <a:lnSpc>
                <a:spcPct val="101899"/>
              </a:lnSpc>
            </a:pPr>
            <a:r>
              <a:rPr lang="uk-UA" sz="1600" b="1" u="heavy" spc="25" dirty="0" smtClean="0">
                <a:solidFill>
                  <a:srgbClr val="008697"/>
                </a:solidFill>
                <a:latin typeface="Calibri"/>
                <a:cs typeface="Calibri"/>
              </a:rPr>
              <a:t>Не секційний ліміт сторінок</a:t>
            </a:r>
          </a:p>
          <a:p>
            <a:pPr marL="30159" marR="5080" indent="-30159">
              <a:lnSpc>
                <a:spcPct val="101899"/>
              </a:lnSpc>
            </a:pPr>
            <a:r>
              <a:rPr lang="ru-RU" sz="1600" b="1" dirty="0">
                <a:solidFill>
                  <a:srgbClr val="008697"/>
                </a:solidFill>
                <a:cs typeface="Calibri"/>
              </a:rPr>
              <a:t>1</a:t>
            </a:r>
            <a:r>
              <a:rPr lang="ru-RU" sz="1600" b="1" spc="14" dirty="0">
                <a:solidFill>
                  <a:srgbClr val="008697"/>
                </a:solidFill>
                <a:cs typeface="Calibri"/>
              </a:rPr>
              <a:t>0</a:t>
            </a:r>
            <a:r>
              <a:rPr lang="ru-RU" sz="1600" b="1" spc="10" dirty="0">
                <a:solidFill>
                  <a:srgbClr val="008697"/>
                </a:solidFill>
                <a:cs typeface="Calibri"/>
              </a:rPr>
              <a:t> </a:t>
            </a:r>
            <a:r>
              <a:rPr lang="ru-RU" sz="1600" b="1" dirty="0" err="1">
                <a:solidFill>
                  <a:srgbClr val="008697"/>
                </a:solidFill>
                <a:cs typeface="Calibri"/>
              </a:rPr>
              <a:t>стор</a:t>
            </a:r>
            <a:r>
              <a:rPr lang="ru-RU" sz="1600" b="1" dirty="0">
                <a:solidFill>
                  <a:srgbClr val="008697"/>
                </a:solidFill>
                <a:cs typeface="Calibri"/>
              </a:rPr>
              <a:t>. </a:t>
            </a:r>
            <a:r>
              <a:rPr lang="ru-RU" sz="1600" b="1" dirty="0" err="1">
                <a:solidFill>
                  <a:srgbClr val="008697"/>
                </a:solidFill>
                <a:cs typeface="Calibri"/>
              </a:rPr>
              <a:t>всього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72000" y="6248400"/>
            <a:ext cx="5029200" cy="105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2388" marR="5080" indent="-17463" algn="ctr">
              <a:lnSpc>
                <a:spcPts val="2450"/>
              </a:lnSpc>
            </a:pPr>
            <a:r>
              <a:rPr lang="ru-RU" b="1" spc="-25" dirty="0" err="1" smtClean="0">
                <a:solidFill>
                  <a:schemeClr val="accent2"/>
                </a:solidFill>
                <a:latin typeface="Calibri"/>
                <a:cs typeface="Calibri"/>
              </a:rPr>
              <a:t>Завантажуйте</a:t>
            </a:r>
            <a:r>
              <a:rPr lang="ru-RU" b="1" spc="-25" dirty="0" smtClean="0">
                <a:solidFill>
                  <a:schemeClr val="accent2"/>
                </a:solidFill>
                <a:latin typeface="Calibri"/>
                <a:cs typeface="Calibri"/>
              </a:rPr>
              <a:t> до </a:t>
            </a:r>
            <a:r>
              <a:rPr lang="ru-RU" b="1" spc="-25" dirty="0" err="1" smtClean="0">
                <a:solidFill>
                  <a:schemeClr val="accent2"/>
                </a:solidFill>
                <a:latin typeface="Calibri"/>
                <a:cs typeface="Calibri"/>
              </a:rPr>
              <a:t>онлайн</a:t>
            </a:r>
            <a:r>
              <a:rPr lang="ru-RU" b="1" spc="-25" dirty="0" smtClean="0">
                <a:solidFill>
                  <a:schemeClr val="accent2"/>
                </a:solidFill>
                <a:latin typeface="Calibri"/>
                <a:cs typeface="Calibri"/>
              </a:rPr>
              <a:t> </a:t>
            </a:r>
            <a:r>
              <a:rPr lang="ru-RU" b="1" spc="-25" dirty="0" err="1" smtClean="0">
                <a:solidFill>
                  <a:schemeClr val="accent2"/>
                </a:solidFill>
                <a:latin typeface="Calibri"/>
                <a:cs typeface="Calibri"/>
              </a:rPr>
              <a:t>системи</a:t>
            </a:r>
            <a:r>
              <a:rPr lang="ru-RU" b="1" spc="-25" dirty="0" smtClean="0">
                <a:solidFill>
                  <a:schemeClr val="accent2"/>
                </a:solidFill>
                <a:latin typeface="Calibri"/>
                <a:cs typeface="Calibri"/>
              </a:rPr>
              <a:t>  два </a:t>
            </a:r>
            <a:r>
              <a:rPr lang="ru-RU" b="1" spc="-25" dirty="0" err="1" smtClean="0">
                <a:solidFill>
                  <a:schemeClr val="accent2"/>
                </a:solidFill>
                <a:latin typeface="Calibri"/>
                <a:cs typeface="Calibri"/>
              </a:rPr>
              <a:t>окремих</a:t>
            </a:r>
            <a:r>
              <a:rPr lang="ru-RU" b="1" spc="-25" dirty="0" smtClean="0">
                <a:solidFill>
                  <a:schemeClr val="accent2"/>
                </a:solidFill>
                <a:latin typeface="Calibri"/>
                <a:cs typeface="Calibri"/>
              </a:rPr>
              <a:t> </a:t>
            </a:r>
            <a:r>
              <a:rPr lang="ru-RU" b="1" spc="-14" dirty="0" smtClean="0">
                <a:solidFill>
                  <a:schemeClr val="accent2"/>
                </a:solidFill>
                <a:latin typeface="Calibri"/>
                <a:cs typeface="Calibri"/>
              </a:rPr>
              <a:t>P</a:t>
            </a:r>
            <a:r>
              <a:rPr lang="ru-RU" b="1" spc="-4" dirty="0" smtClean="0">
                <a:solidFill>
                  <a:schemeClr val="accent2"/>
                </a:solidFill>
                <a:latin typeface="Calibri"/>
                <a:cs typeface="Calibri"/>
              </a:rPr>
              <a:t>DF</a:t>
            </a:r>
            <a:r>
              <a:rPr lang="ru-RU" b="1" spc="-35" dirty="0" smtClean="0">
                <a:solidFill>
                  <a:schemeClr val="accent2"/>
                </a:solidFill>
                <a:latin typeface="Calibri"/>
                <a:cs typeface="Calibri"/>
              </a:rPr>
              <a:t> </a:t>
            </a:r>
            <a:r>
              <a:rPr lang="ru-RU" b="1" spc="-4" dirty="0" err="1" smtClean="0">
                <a:solidFill>
                  <a:schemeClr val="accent2"/>
                </a:solidFill>
                <a:latin typeface="Calibri"/>
                <a:cs typeface="Calibri"/>
              </a:rPr>
              <a:t>файли</a:t>
            </a:r>
            <a:r>
              <a:rPr lang="ru-RU" b="1" spc="-4" dirty="0" smtClean="0">
                <a:solidFill>
                  <a:schemeClr val="accent2"/>
                </a:solidFill>
                <a:latin typeface="Calibri"/>
                <a:cs typeface="Calibri"/>
              </a:rPr>
              <a:t>: </a:t>
            </a:r>
            <a:r>
              <a:rPr lang="ru-RU" b="1" spc="-10" dirty="0" smtClean="0">
                <a:solidFill>
                  <a:schemeClr val="accent2"/>
                </a:solidFill>
                <a:latin typeface="Calibri"/>
                <a:cs typeface="Calibri"/>
              </a:rPr>
              <a:t>не </a:t>
            </a:r>
            <a:r>
              <a:rPr lang="ru-RU" b="1" spc="-10" dirty="0" err="1" smtClean="0">
                <a:solidFill>
                  <a:schemeClr val="accent2"/>
                </a:solidFill>
                <a:latin typeface="Calibri"/>
                <a:cs typeface="Calibri"/>
              </a:rPr>
              <a:t>можна</a:t>
            </a:r>
            <a:r>
              <a:rPr lang="ru-RU" b="1" spc="-10" dirty="0" smtClean="0">
                <a:solidFill>
                  <a:schemeClr val="accent2"/>
                </a:solidFill>
                <a:latin typeface="Calibri"/>
                <a:cs typeface="Calibri"/>
              </a:rPr>
              <a:t> </a:t>
            </a:r>
            <a:r>
              <a:rPr lang="ru-RU" b="1" spc="-10" dirty="0" err="1" smtClean="0">
                <a:solidFill>
                  <a:schemeClr val="accent2"/>
                </a:solidFill>
                <a:latin typeface="Calibri"/>
                <a:cs typeface="Calibri"/>
              </a:rPr>
              <a:t>завантажувати</a:t>
            </a:r>
            <a:r>
              <a:rPr lang="ru-RU" b="1" spc="-10" dirty="0" smtClean="0">
                <a:solidFill>
                  <a:schemeClr val="accent2"/>
                </a:solidFill>
                <a:latin typeface="Calibri"/>
                <a:cs typeface="Calibri"/>
              </a:rPr>
              <a:t> один без </a:t>
            </a:r>
            <a:r>
              <a:rPr lang="ru-RU" b="1" spc="-10" dirty="0" err="1" smtClean="0">
                <a:solidFill>
                  <a:schemeClr val="accent2"/>
                </a:solidFill>
                <a:latin typeface="Calibri"/>
                <a:cs typeface="Calibri"/>
              </a:rPr>
              <a:t>іншого</a:t>
            </a:r>
            <a:endParaRPr lang="ru-RU" dirty="0">
              <a:solidFill>
                <a:schemeClr val="accent2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4820" y="384119"/>
            <a:ext cx="6868761" cy="983826"/>
          </a:xfrm>
          <a:prstGeom prst="rect">
            <a:avLst/>
          </a:prstGeom>
        </p:spPr>
        <p:txBody>
          <a:bodyPr vert="horz" wrap="square" lIns="0" tIns="273271" rIns="0" bIns="0" rtlCol="0">
            <a:spAutoFit/>
          </a:bodyPr>
          <a:lstStyle/>
          <a:p>
            <a:pPr algn="ctr"/>
            <a:r>
              <a:rPr lang="uk-UA" spc="-4" dirty="0" smtClean="0"/>
              <a:t>Загальні пояснення</a:t>
            </a:r>
            <a:endParaRPr spc="-4" dirty="0"/>
          </a:p>
        </p:txBody>
      </p:sp>
      <p:sp>
        <p:nvSpPr>
          <p:cNvPr id="4" name="object 4"/>
          <p:cNvSpPr txBox="1"/>
          <p:nvPr/>
        </p:nvSpPr>
        <p:spPr>
          <a:xfrm>
            <a:off x="228600" y="1676401"/>
            <a:ext cx="9582912" cy="50321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0002" indent="-347304"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1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Використовуйте зрозумілу назву і акронім</a:t>
            </a:r>
            <a:r>
              <a:rPr lang="ru-RU" sz="21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 легкий для </a:t>
            </a:r>
            <a:r>
              <a:rPr lang="ru-RU" sz="210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запам</a:t>
            </a:r>
            <a:r>
              <a:rPr lang="en-US" sz="21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sz="210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ятовування</a:t>
            </a:r>
            <a:r>
              <a:rPr lang="ru-RU" sz="21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sz="2100" dirty="0">
              <a:latin typeface="Times New Roman" pitchFamily="18" charset="0"/>
              <a:cs typeface="Times New Roman" pitchFamily="18" charset="0"/>
            </a:endParaRPr>
          </a:p>
          <a:p>
            <a:pPr marL="360002" marR="5080" indent="-347304">
              <a:spcBef>
                <a:spcPts val="660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1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Діаграми</a:t>
            </a:r>
            <a:r>
              <a:rPr sz="21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sz="2100" spc="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1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uk-UA" sz="21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рафіки</a:t>
            </a:r>
            <a:r>
              <a:rPr sz="21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1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таблиці або малюнки легше </a:t>
            </a:r>
            <a:r>
              <a:rPr lang="uk-UA" sz="21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оцінювати, </a:t>
            </a:r>
            <a:r>
              <a:rPr lang="uk-UA" sz="21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ніж текст. Зберігайте також простір у </a:t>
            </a:r>
            <a:r>
              <a:rPr lang="uk-UA" sz="2100" spc="-4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тексті–</a:t>
            </a:r>
            <a:r>
              <a:rPr lang="uk-UA" sz="21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100" b="1" spc="-5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 таблицях шрифт може бути зменшеним</a:t>
            </a:r>
            <a:endParaRPr sz="21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02" marR="132065" indent="-347304">
              <a:spcBef>
                <a:spcPts val="64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100" spc="-4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При повторному затвердженні не використовуйте звіт з оцінкою з попереднього затвердження заявки</a:t>
            </a:r>
            <a:endParaRPr sz="2100" dirty="0">
              <a:latin typeface="Times New Roman" pitchFamily="18" charset="0"/>
              <a:cs typeface="Times New Roman" pitchFamily="18" charset="0"/>
            </a:endParaRPr>
          </a:p>
          <a:p>
            <a:pPr marL="768260" lvl="1" indent="-289526">
              <a:spcBef>
                <a:spcPts val="275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1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Дивіться на пропозицію в цілому, щоб знайти місце для внесення поправок</a:t>
            </a:r>
          </a:p>
          <a:p>
            <a:pPr marL="768260" lvl="1" indent="-289526">
              <a:spcBef>
                <a:spcPts val="275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100" spc="4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Запам</a:t>
            </a:r>
            <a:r>
              <a:rPr lang="en-US" sz="21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100" spc="4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ятайте</a:t>
            </a:r>
            <a:r>
              <a:rPr lang="uk-UA" sz="21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 стандарти підвищуються щороку і Ваші нові пропозиції більше не оцінюються у порівнянні попереднього року. Оцінювачі матимуть доступ до минулорічних </a:t>
            </a:r>
            <a:r>
              <a:rPr sz="2100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sz="21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sz="2100" spc="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100" spc="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після того, як вони </a:t>
            </a:r>
            <a:r>
              <a:rPr lang="uk-UA" sz="2100" spc="14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промаркують</a:t>
            </a:r>
            <a:r>
              <a:rPr lang="uk-UA" sz="2100" spc="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цьогорічні заявки</a:t>
            </a:r>
            <a:endParaRPr sz="21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254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1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Будьте обізнаними про оцінювання кожного критерію</a:t>
            </a:r>
            <a:endParaRPr sz="2100" dirty="0">
              <a:latin typeface="Times New Roman" pitchFamily="18" charset="0"/>
              <a:cs typeface="Times New Roman" pitchFamily="18" charset="0"/>
            </a:endParaRPr>
          </a:p>
          <a:p>
            <a:pPr marL="768260" marR="130160" lvl="1" indent="-289526">
              <a:spcBef>
                <a:spcPts val="619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100" spc="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Якщо Вам необхідно бути добре оціненими, щоб отримати фінансування – не витрачайте весь свій час на написання секції 1.1 (12,5% від загальної оцінки)</a:t>
            </a:r>
            <a:r>
              <a:rPr sz="21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sz="2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154679" y="1075945"/>
            <a:ext cx="4937759" cy="33314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273865" y="1676401"/>
            <a:ext cx="2699385" cy="17579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-3809" algn="ctr">
              <a:lnSpc>
                <a:spcPct val="101800"/>
              </a:lnSpc>
            </a:pPr>
            <a:r>
              <a:rPr sz="2800" b="1" spc="20" dirty="0">
                <a:solidFill>
                  <a:srgbClr val="3F3F3F"/>
                </a:solidFill>
                <a:latin typeface="Calibri"/>
                <a:cs typeface="Calibri"/>
              </a:rPr>
              <a:t>Що</a:t>
            </a:r>
            <a:r>
              <a:rPr sz="2800" b="1" spc="4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2800" b="1" spc="14" dirty="0">
                <a:solidFill>
                  <a:srgbClr val="3F3F3F"/>
                </a:solidFill>
                <a:latin typeface="Calibri"/>
                <a:cs typeface="Calibri"/>
              </a:rPr>
              <a:t>явл</a:t>
            </a:r>
            <a:r>
              <a:rPr sz="2800" b="1" spc="10" dirty="0">
                <a:solidFill>
                  <a:srgbClr val="3F3F3F"/>
                </a:solidFill>
                <a:latin typeface="Calibri"/>
                <a:cs typeface="Calibri"/>
              </a:rPr>
              <a:t>яє</a:t>
            </a:r>
            <a:r>
              <a:rPr sz="2800" b="1" spc="4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2800" b="1" spc="14" dirty="0">
                <a:solidFill>
                  <a:srgbClr val="3F3F3F"/>
                </a:solidFill>
                <a:latin typeface="Calibri"/>
                <a:cs typeface="Calibri"/>
              </a:rPr>
              <a:t>собою програма</a:t>
            </a:r>
            <a:r>
              <a:rPr sz="2800" b="1" spc="25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2800" b="1" spc="10" dirty="0">
                <a:solidFill>
                  <a:srgbClr val="3F3F3F"/>
                </a:solidFill>
                <a:latin typeface="Calibri"/>
                <a:cs typeface="Calibri"/>
              </a:rPr>
              <a:t>Marie Skłodowska-Curie Actions?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325624" y="4337305"/>
            <a:ext cx="2124455" cy="21244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71601" y="76200"/>
            <a:ext cx="7315199" cy="977671"/>
          </a:xfrm>
          <a:prstGeom prst="rect">
            <a:avLst/>
          </a:prstGeom>
        </p:spPr>
        <p:txBody>
          <a:bodyPr vert="horz" wrap="square" lIns="0" tIns="267176" rIns="0" bIns="0" rtlCol="0">
            <a:spAutoFit/>
          </a:bodyPr>
          <a:lstStyle/>
          <a:p>
            <a:pPr marL="53975" algn="ctr"/>
            <a:r>
              <a:rPr lang="uk-UA" spc="-14" dirty="0" smtClean="0"/>
              <a:t>Схема пропозицій</a:t>
            </a:r>
            <a:endParaRPr spc="-4" dirty="0"/>
          </a:p>
        </p:txBody>
      </p:sp>
      <p:sp>
        <p:nvSpPr>
          <p:cNvPr id="4" name="object 4"/>
          <p:cNvSpPr/>
          <p:nvPr/>
        </p:nvSpPr>
        <p:spPr>
          <a:xfrm>
            <a:off x="374903" y="2196943"/>
            <a:ext cx="2914016" cy="521334"/>
          </a:xfrm>
          <a:custGeom>
            <a:avLst/>
            <a:gdLst/>
            <a:ahLst/>
            <a:cxnLst/>
            <a:rect l="l" t="t" r="r" b="b"/>
            <a:pathLst>
              <a:path w="2914015" h="521335">
                <a:moveTo>
                  <a:pt x="2913887" y="515111"/>
                </a:moveTo>
                <a:lnTo>
                  <a:pt x="2913887" y="6095"/>
                </a:lnTo>
                <a:lnTo>
                  <a:pt x="2907791" y="0"/>
                </a:lnTo>
                <a:lnTo>
                  <a:pt x="6095" y="0"/>
                </a:lnTo>
                <a:lnTo>
                  <a:pt x="0" y="6095"/>
                </a:lnTo>
                <a:lnTo>
                  <a:pt x="0" y="515111"/>
                </a:lnTo>
                <a:lnTo>
                  <a:pt x="6095" y="521207"/>
                </a:lnTo>
                <a:lnTo>
                  <a:pt x="12191" y="521207"/>
                </a:lnTo>
                <a:lnTo>
                  <a:pt x="12191" y="24383"/>
                </a:lnTo>
                <a:lnTo>
                  <a:pt x="24383" y="12191"/>
                </a:lnTo>
                <a:lnTo>
                  <a:pt x="24383" y="24383"/>
                </a:lnTo>
                <a:lnTo>
                  <a:pt x="2886455" y="24383"/>
                </a:lnTo>
                <a:lnTo>
                  <a:pt x="2886455" y="12191"/>
                </a:lnTo>
                <a:lnTo>
                  <a:pt x="2901695" y="24383"/>
                </a:lnTo>
                <a:lnTo>
                  <a:pt x="2901695" y="521207"/>
                </a:lnTo>
                <a:lnTo>
                  <a:pt x="2907791" y="521207"/>
                </a:lnTo>
                <a:lnTo>
                  <a:pt x="2913887" y="515111"/>
                </a:lnTo>
                <a:close/>
              </a:path>
              <a:path w="2914015" h="521335">
                <a:moveTo>
                  <a:pt x="24383" y="24383"/>
                </a:moveTo>
                <a:lnTo>
                  <a:pt x="24383" y="12191"/>
                </a:lnTo>
                <a:lnTo>
                  <a:pt x="12191" y="24383"/>
                </a:lnTo>
                <a:lnTo>
                  <a:pt x="24383" y="24383"/>
                </a:lnTo>
                <a:close/>
              </a:path>
              <a:path w="2914015" h="521335">
                <a:moveTo>
                  <a:pt x="24383" y="496823"/>
                </a:moveTo>
                <a:lnTo>
                  <a:pt x="24383" y="24383"/>
                </a:lnTo>
                <a:lnTo>
                  <a:pt x="12191" y="24383"/>
                </a:lnTo>
                <a:lnTo>
                  <a:pt x="12191" y="496823"/>
                </a:lnTo>
                <a:lnTo>
                  <a:pt x="24383" y="496823"/>
                </a:lnTo>
                <a:close/>
              </a:path>
              <a:path w="2914015" h="521335">
                <a:moveTo>
                  <a:pt x="2901695" y="496823"/>
                </a:moveTo>
                <a:lnTo>
                  <a:pt x="12191" y="496823"/>
                </a:lnTo>
                <a:lnTo>
                  <a:pt x="24383" y="509015"/>
                </a:lnTo>
                <a:lnTo>
                  <a:pt x="24383" y="521207"/>
                </a:lnTo>
                <a:lnTo>
                  <a:pt x="2886455" y="521207"/>
                </a:lnTo>
                <a:lnTo>
                  <a:pt x="2886455" y="509015"/>
                </a:lnTo>
                <a:lnTo>
                  <a:pt x="2901695" y="496823"/>
                </a:lnTo>
                <a:close/>
              </a:path>
              <a:path w="2914015" h="521335">
                <a:moveTo>
                  <a:pt x="24383" y="521207"/>
                </a:moveTo>
                <a:lnTo>
                  <a:pt x="24383" y="509015"/>
                </a:lnTo>
                <a:lnTo>
                  <a:pt x="12191" y="496823"/>
                </a:lnTo>
                <a:lnTo>
                  <a:pt x="12191" y="521207"/>
                </a:lnTo>
                <a:lnTo>
                  <a:pt x="24383" y="521207"/>
                </a:lnTo>
                <a:close/>
              </a:path>
              <a:path w="2914015" h="521335">
                <a:moveTo>
                  <a:pt x="2901695" y="24383"/>
                </a:moveTo>
                <a:lnTo>
                  <a:pt x="2886455" y="12191"/>
                </a:lnTo>
                <a:lnTo>
                  <a:pt x="2886455" y="24383"/>
                </a:lnTo>
                <a:lnTo>
                  <a:pt x="2901695" y="24383"/>
                </a:lnTo>
                <a:close/>
              </a:path>
              <a:path w="2914015" h="521335">
                <a:moveTo>
                  <a:pt x="2901695" y="496823"/>
                </a:moveTo>
                <a:lnTo>
                  <a:pt x="2901695" y="24383"/>
                </a:lnTo>
                <a:lnTo>
                  <a:pt x="2886455" y="24383"/>
                </a:lnTo>
                <a:lnTo>
                  <a:pt x="2886455" y="496823"/>
                </a:lnTo>
                <a:lnTo>
                  <a:pt x="2901695" y="496823"/>
                </a:lnTo>
                <a:close/>
              </a:path>
              <a:path w="2914015" h="521335">
                <a:moveTo>
                  <a:pt x="2901695" y="521207"/>
                </a:moveTo>
                <a:lnTo>
                  <a:pt x="2901695" y="496823"/>
                </a:lnTo>
                <a:lnTo>
                  <a:pt x="2886455" y="509015"/>
                </a:lnTo>
                <a:lnTo>
                  <a:pt x="2886455" y="521207"/>
                </a:lnTo>
                <a:lnTo>
                  <a:pt x="2901695" y="521207"/>
                </a:lnTo>
                <a:close/>
              </a:path>
            </a:pathLst>
          </a:custGeom>
          <a:solidFill>
            <a:srgbClr val="4F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87095" y="2209134"/>
            <a:ext cx="2889885" cy="348814"/>
          </a:xfrm>
          <a:prstGeom prst="rect">
            <a:avLst/>
          </a:prstGeom>
          <a:solidFill>
            <a:srgbClr val="4F80BC"/>
          </a:solidFill>
        </p:spPr>
        <p:txBody>
          <a:bodyPr vert="horz" wrap="square" lIns="0" tIns="0" rIns="0" bIns="0" rtlCol="0">
            <a:spAutoFit/>
          </a:bodyPr>
          <a:lstStyle/>
          <a:p>
            <a:pPr marL="904769"/>
            <a:r>
              <a:rPr lang="uk-UA" sz="2200" b="1" spc="-181" dirty="0" smtClean="0">
                <a:solidFill>
                  <a:srgbClr val="FFFFFF"/>
                </a:solidFill>
                <a:latin typeface="Calibri"/>
                <a:cs typeface="Calibri"/>
              </a:rPr>
              <a:t>Шаблон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77952" y="2693766"/>
            <a:ext cx="2913887" cy="39563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71933" y="2709007"/>
            <a:ext cx="2625725" cy="38933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6034" indent="-173335">
              <a:buChar char="•"/>
              <a:tabLst>
                <a:tab pos="186669" algn="l"/>
              </a:tabLst>
            </a:pPr>
            <a:r>
              <a:rPr lang="uk-UA" sz="1700" spc="10" dirty="0" smtClean="0">
                <a:solidFill>
                  <a:srgbClr val="252525"/>
                </a:solidFill>
                <a:latin typeface="Calibri"/>
                <a:cs typeface="Calibri"/>
              </a:rPr>
              <a:t>Використовуйте коректний шаблон</a:t>
            </a:r>
            <a:endParaRPr sz="1700" dirty="0">
              <a:latin typeface="Calibri"/>
              <a:cs typeface="Calibri"/>
            </a:endParaRPr>
          </a:p>
          <a:p>
            <a:pPr marL="186034" marR="252699" indent="-173335">
              <a:lnSpc>
                <a:spcPts val="1900"/>
              </a:lnSpc>
              <a:spcBef>
                <a:spcPts val="345"/>
              </a:spcBef>
              <a:buChar char="•"/>
              <a:tabLst>
                <a:tab pos="186669" algn="l"/>
              </a:tabLst>
            </a:pPr>
            <a:r>
              <a:rPr lang="uk-UA" sz="1700" spc="10" dirty="0" smtClean="0">
                <a:solidFill>
                  <a:srgbClr val="252525"/>
                </a:solidFill>
                <a:latin typeface="Calibri"/>
                <a:cs typeface="Calibri"/>
              </a:rPr>
              <a:t>Використовуйте підзаголовки</a:t>
            </a:r>
            <a:r>
              <a:rPr sz="1700" spc="-4" dirty="0" smtClean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700" spc="10" dirty="0" smtClean="0">
                <a:solidFill>
                  <a:srgbClr val="252525"/>
                </a:solidFill>
                <a:latin typeface="Calibri"/>
                <a:cs typeface="Calibri"/>
              </a:rPr>
              <a:t>(</a:t>
            </a:r>
            <a:r>
              <a:rPr lang="uk-UA" sz="1700" spc="10" dirty="0" smtClean="0">
                <a:solidFill>
                  <a:srgbClr val="252525"/>
                </a:solidFill>
                <a:latin typeface="Calibri"/>
                <a:cs typeface="Calibri"/>
              </a:rPr>
              <a:t>забезпечують гарну структуру</a:t>
            </a:r>
            <a:r>
              <a:rPr sz="1700" spc="4" dirty="0" smtClean="0">
                <a:solidFill>
                  <a:srgbClr val="252525"/>
                </a:solidFill>
                <a:latin typeface="Calibri"/>
                <a:cs typeface="Calibri"/>
              </a:rPr>
              <a:t>)</a:t>
            </a:r>
            <a:endParaRPr sz="1700" dirty="0">
              <a:latin typeface="Calibri"/>
              <a:cs typeface="Calibri"/>
            </a:endParaRPr>
          </a:p>
          <a:p>
            <a:pPr marL="186034" marR="5080" indent="-173335">
              <a:lnSpc>
                <a:spcPts val="1900"/>
              </a:lnSpc>
              <a:spcBef>
                <a:spcPts val="330"/>
              </a:spcBef>
              <a:buChar char="•"/>
              <a:tabLst>
                <a:tab pos="186669" algn="l"/>
              </a:tabLst>
            </a:pPr>
            <a:r>
              <a:rPr lang="uk-UA" sz="1700" spc="4" dirty="0" smtClean="0">
                <a:solidFill>
                  <a:srgbClr val="252525"/>
                </a:solidFill>
                <a:latin typeface="Calibri"/>
                <a:cs typeface="Calibri"/>
              </a:rPr>
              <a:t>Створюйте таблицю змісту із нумерацією сторінок</a:t>
            </a:r>
            <a:endParaRPr sz="1700" dirty="0">
              <a:latin typeface="Calibri"/>
              <a:cs typeface="Calibri"/>
            </a:endParaRPr>
          </a:p>
          <a:p>
            <a:pPr marL="186034" indent="-173335">
              <a:spcBef>
                <a:spcPts val="125"/>
              </a:spcBef>
              <a:buChar char="•"/>
              <a:tabLst>
                <a:tab pos="186669" algn="l"/>
              </a:tabLst>
            </a:pPr>
            <a:r>
              <a:rPr lang="uk-UA" sz="1700" spc="10" dirty="0" smtClean="0">
                <a:solidFill>
                  <a:srgbClr val="252525"/>
                </a:solidFill>
                <a:latin typeface="Calibri"/>
                <a:cs typeface="Calibri"/>
              </a:rPr>
              <a:t>Використовуйте усю сторінку</a:t>
            </a:r>
            <a:endParaRPr sz="1700" dirty="0">
              <a:latin typeface="Calibri"/>
              <a:cs typeface="Calibri"/>
            </a:endParaRPr>
          </a:p>
          <a:p>
            <a:pPr marL="186034" marR="131430" indent="-173335">
              <a:lnSpc>
                <a:spcPts val="1900"/>
              </a:lnSpc>
              <a:spcBef>
                <a:spcPts val="345"/>
              </a:spcBef>
              <a:buChar char="•"/>
              <a:tabLst>
                <a:tab pos="186669" algn="l"/>
              </a:tabLst>
            </a:pPr>
            <a:r>
              <a:rPr lang="uk-UA" sz="1700" spc="4" dirty="0" smtClean="0">
                <a:solidFill>
                  <a:srgbClr val="252525"/>
                </a:solidFill>
                <a:latin typeface="Calibri"/>
                <a:cs typeface="Calibri"/>
              </a:rPr>
              <a:t>Розміщуйте акронім у голові шаблона</a:t>
            </a:r>
            <a:endParaRPr sz="1700" dirty="0">
              <a:latin typeface="Calibri"/>
              <a:cs typeface="Calibri"/>
            </a:endParaRPr>
          </a:p>
          <a:p>
            <a:pPr marL="186034" marR="67937" indent="-173335">
              <a:lnSpc>
                <a:spcPts val="1900"/>
              </a:lnSpc>
              <a:spcBef>
                <a:spcPts val="330"/>
              </a:spcBef>
              <a:buChar char="•"/>
              <a:tabLst>
                <a:tab pos="186669" algn="l"/>
              </a:tabLst>
            </a:pPr>
            <a:r>
              <a:rPr lang="uk-UA" sz="1700" spc="4" dirty="0" smtClean="0">
                <a:solidFill>
                  <a:srgbClr val="252525"/>
                </a:solidFill>
                <a:latin typeface="Calibri"/>
                <a:cs typeface="Calibri"/>
              </a:rPr>
              <a:t>Нумеруйте сторінки</a:t>
            </a:r>
            <a:r>
              <a:rPr sz="1700" spc="-4" dirty="0" smtClean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lang="uk-UA" sz="1700" spc="14" dirty="0" smtClean="0">
                <a:solidFill>
                  <a:srgbClr val="252525"/>
                </a:solidFill>
                <a:latin typeface="Calibri"/>
                <a:cs typeface="Calibri"/>
              </a:rPr>
              <a:t> внизу шаблона</a:t>
            </a:r>
            <a:endParaRPr sz="1700" dirty="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669792" y="2196943"/>
            <a:ext cx="2917190" cy="521334"/>
          </a:xfrm>
          <a:custGeom>
            <a:avLst/>
            <a:gdLst/>
            <a:ahLst/>
            <a:cxnLst/>
            <a:rect l="l" t="t" r="r" b="b"/>
            <a:pathLst>
              <a:path w="2917190" h="521335">
                <a:moveTo>
                  <a:pt x="2916935" y="515111"/>
                </a:moveTo>
                <a:lnTo>
                  <a:pt x="2916935" y="6095"/>
                </a:lnTo>
                <a:lnTo>
                  <a:pt x="2910839" y="0"/>
                </a:lnTo>
                <a:lnTo>
                  <a:pt x="6095" y="0"/>
                </a:lnTo>
                <a:lnTo>
                  <a:pt x="0" y="6095"/>
                </a:lnTo>
                <a:lnTo>
                  <a:pt x="0" y="515111"/>
                </a:lnTo>
                <a:lnTo>
                  <a:pt x="6095" y="521207"/>
                </a:lnTo>
                <a:lnTo>
                  <a:pt x="12191" y="521207"/>
                </a:lnTo>
                <a:lnTo>
                  <a:pt x="12191" y="24383"/>
                </a:lnTo>
                <a:lnTo>
                  <a:pt x="27431" y="12191"/>
                </a:lnTo>
                <a:lnTo>
                  <a:pt x="27431" y="24383"/>
                </a:lnTo>
                <a:lnTo>
                  <a:pt x="2889503" y="24383"/>
                </a:lnTo>
                <a:lnTo>
                  <a:pt x="2889503" y="12191"/>
                </a:lnTo>
                <a:lnTo>
                  <a:pt x="2901695" y="24383"/>
                </a:lnTo>
                <a:lnTo>
                  <a:pt x="2901695" y="521207"/>
                </a:lnTo>
                <a:lnTo>
                  <a:pt x="2910839" y="521207"/>
                </a:lnTo>
                <a:lnTo>
                  <a:pt x="2916935" y="515111"/>
                </a:lnTo>
                <a:close/>
              </a:path>
              <a:path w="2917190" h="521335">
                <a:moveTo>
                  <a:pt x="27431" y="24383"/>
                </a:moveTo>
                <a:lnTo>
                  <a:pt x="27431" y="12191"/>
                </a:lnTo>
                <a:lnTo>
                  <a:pt x="12191" y="24383"/>
                </a:lnTo>
                <a:lnTo>
                  <a:pt x="27431" y="24383"/>
                </a:lnTo>
                <a:close/>
              </a:path>
              <a:path w="2917190" h="521335">
                <a:moveTo>
                  <a:pt x="27431" y="496823"/>
                </a:moveTo>
                <a:lnTo>
                  <a:pt x="27431" y="24383"/>
                </a:lnTo>
                <a:lnTo>
                  <a:pt x="12191" y="24383"/>
                </a:lnTo>
                <a:lnTo>
                  <a:pt x="12191" y="496823"/>
                </a:lnTo>
                <a:lnTo>
                  <a:pt x="27431" y="496823"/>
                </a:lnTo>
                <a:close/>
              </a:path>
              <a:path w="2917190" h="521335">
                <a:moveTo>
                  <a:pt x="2901695" y="496823"/>
                </a:moveTo>
                <a:lnTo>
                  <a:pt x="12191" y="496823"/>
                </a:lnTo>
                <a:lnTo>
                  <a:pt x="27431" y="509015"/>
                </a:lnTo>
                <a:lnTo>
                  <a:pt x="27431" y="521207"/>
                </a:lnTo>
                <a:lnTo>
                  <a:pt x="2889503" y="521207"/>
                </a:lnTo>
                <a:lnTo>
                  <a:pt x="2889503" y="509015"/>
                </a:lnTo>
                <a:lnTo>
                  <a:pt x="2901695" y="496823"/>
                </a:lnTo>
                <a:close/>
              </a:path>
              <a:path w="2917190" h="521335">
                <a:moveTo>
                  <a:pt x="27431" y="521207"/>
                </a:moveTo>
                <a:lnTo>
                  <a:pt x="27431" y="509015"/>
                </a:lnTo>
                <a:lnTo>
                  <a:pt x="12191" y="496823"/>
                </a:lnTo>
                <a:lnTo>
                  <a:pt x="12191" y="521207"/>
                </a:lnTo>
                <a:lnTo>
                  <a:pt x="27431" y="521207"/>
                </a:lnTo>
                <a:close/>
              </a:path>
              <a:path w="2917190" h="521335">
                <a:moveTo>
                  <a:pt x="2901695" y="24383"/>
                </a:moveTo>
                <a:lnTo>
                  <a:pt x="2889503" y="12191"/>
                </a:lnTo>
                <a:lnTo>
                  <a:pt x="2889503" y="24383"/>
                </a:lnTo>
                <a:lnTo>
                  <a:pt x="2901695" y="24383"/>
                </a:lnTo>
                <a:close/>
              </a:path>
              <a:path w="2917190" h="521335">
                <a:moveTo>
                  <a:pt x="2901695" y="496823"/>
                </a:moveTo>
                <a:lnTo>
                  <a:pt x="2901695" y="24383"/>
                </a:lnTo>
                <a:lnTo>
                  <a:pt x="2889503" y="24383"/>
                </a:lnTo>
                <a:lnTo>
                  <a:pt x="2889503" y="496823"/>
                </a:lnTo>
                <a:lnTo>
                  <a:pt x="2901695" y="496823"/>
                </a:lnTo>
                <a:close/>
              </a:path>
              <a:path w="2917190" h="521335">
                <a:moveTo>
                  <a:pt x="2901695" y="521207"/>
                </a:moveTo>
                <a:lnTo>
                  <a:pt x="2901695" y="496823"/>
                </a:lnTo>
                <a:lnTo>
                  <a:pt x="2889503" y="509015"/>
                </a:lnTo>
                <a:lnTo>
                  <a:pt x="2889503" y="521207"/>
                </a:lnTo>
                <a:lnTo>
                  <a:pt x="2901695" y="521207"/>
                </a:lnTo>
                <a:close/>
              </a:path>
            </a:pathLst>
          </a:custGeom>
          <a:solidFill>
            <a:srgbClr val="4F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681984" y="2209134"/>
            <a:ext cx="2889885" cy="348814"/>
          </a:xfrm>
          <a:prstGeom prst="rect">
            <a:avLst/>
          </a:prstGeom>
          <a:solidFill>
            <a:srgbClr val="4F80BC"/>
          </a:solidFill>
        </p:spPr>
        <p:txBody>
          <a:bodyPr vert="horz" wrap="square" lIns="0" tIns="0" rIns="0" bIns="0" rtlCol="0">
            <a:spAutoFit/>
          </a:bodyPr>
          <a:lstStyle/>
          <a:p>
            <a:pPr marL="6349" algn="ctr"/>
            <a:r>
              <a:rPr lang="uk-UA" sz="22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Формат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669792" y="2693766"/>
            <a:ext cx="2916935" cy="39563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681984" y="2678592"/>
            <a:ext cx="2889885" cy="40523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6034" marR="141588" indent="-173335">
              <a:lnSpc>
                <a:spcPts val="1900"/>
              </a:lnSpc>
              <a:buChar char="•"/>
              <a:tabLst>
                <a:tab pos="186669" algn="l"/>
              </a:tabLst>
            </a:pPr>
            <a:r>
              <a:rPr lang="uk-UA" sz="1700" spc="10" dirty="0" smtClean="0">
                <a:solidFill>
                  <a:srgbClr val="252525"/>
                </a:solidFill>
                <a:latin typeface="Calibri"/>
                <a:cs typeface="Calibri"/>
              </a:rPr>
              <a:t>Використовуйте графіки, діаграми, таблиці, малюнки, блок-тексти.</a:t>
            </a:r>
            <a:endParaRPr sz="1700" dirty="0">
              <a:latin typeface="Calibri"/>
              <a:cs typeface="Calibri"/>
            </a:endParaRPr>
          </a:p>
          <a:p>
            <a:pPr marL="186034" marR="114287" indent="-173335">
              <a:lnSpc>
                <a:spcPts val="1900"/>
              </a:lnSpc>
              <a:spcBef>
                <a:spcPts val="305"/>
              </a:spcBef>
              <a:buChar char="•"/>
              <a:tabLst>
                <a:tab pos="186669" algn="l"/>
              </a:tabLst>
            </a:pPr>
            <a:r>
              <a:rPr lang="uk-UA" sz="1700" spc="10" dirty="0" smtClean="0">
                <a:solidFill>
                  <a:srgbClr val="252525"/>
                </a:solidFill>
                <a:latin typeface="Calibri"/>
                <a:cs typeface="Calibri"/>
              </a:rPr>
              <a:t>Використовуйте відповідний розмір шрифту, інтервал, межі сторінок.</a:t>
            </a:r>
            <a:endParaRPr sz="1700" dirty="0">
              <a:latin typeface="Calibri"/>
              <a:cs typeface="Calibri"/>
            </a:endParaRPr>
          </a:p>
          <a:p>
            <a:pPr marL="186034" marR="5080" indent="-173335">
              <a:lnSpc>
                <a:spcPts val="1900"/>
              </a:lnSpc>
              <a:spcBef>
                <a:spcPts val="330"/>
              </a:spcBef>
              <a:buChar char="•"/>
              <a:tabLst>
                <a:tab pos="186669" algn="l"/>
              </a:tabLst>
            </a:pPr>
            <a:r>
              <a:rPr lang="uk-UA" sz="1700" spc="4" dirty="0" smtClean="0">
                <a:solidFill>
                  <a:srgbClr val="252525"/>
                </a:solidFill>
                <a:latin typeface="Calibri"/>
                <a:cs typeface="Calibri"/>
              </a:rPr>
              <a:t>Створюйте кольорові діаграми таким чином, щоб вони були зрозумілими після друку чорно-білим.</a:t>
            </a:r>
            <a:r>
              <a:rPr sz="1700" spc="4" dirty="0" smtClean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endParaRPr lang="uk-UA" sz="1700" spc="4" dirty="0" smtClean="0">
              <a:solidFill>
                <a:srgbClr val="252525"/>
              </a:solidFill>
              <a:latin typeface="Calibri"/>
              <a:cs typeface="Calibri"/>
            </a:endParaRPr>
          </a:p>
          <a:p>
            <a:pPr marL="186034" marR="5080" indent="-173335">
              <a:lnSpc>
                <a:spcPts val="1900"/>
              </a:lnSpc>
              <a:spcBef>
                <a:spcPts val="330"/>
              </a:spcBef>
              <a:buChar char="•"/>
              <a:tabLst>
                <a:tab pos="186669" algn="l"/>
              </a:tabLst>
            </a:pPr>
            <a:r>
              <a:rPr lang="uk-UA" sz="1700" spc="10" dirty="0" smtClean="0">
                <a:solidFill>
                  <a:srgbClr val="252525"/>
                </a:solidFill>
                <a:latin typeface="Calibri"/>
                <a:cs typeface="Calibri"/>
              </a:rPr>
              <a:t>Виділяйте текст, де це необхідно, але не занадто часто</a:t>
            </a:r>
            <a:r>
              <a:rPr sz="1700" spc="4" dirty="0" smtClean="0">
                <a:solidFill>
                  <a:srgbClr val="252525"/>
                </a:solidFill>
                <a:latin typeface="Calibri"/>
                <a:cs typeface="Calibri"/>
              </a:rPr>
              <a:t>!</a:t>
            </a:r>
            <a:endParaRPr sz="1700" dirty="0">
              <a:latin typeface="Calibri"/>
              <a:cs typeface="Calibri"/>
            </a:endParaRPr>
          </a:p>
          <a:p>
            <a:pPr marL="186034" marR="133969" indent="-173335">
              <a:lnSpc>
                <a:spcPts val="1900"/>
              </a:lnSpc>
              <a:spcBef>
                <a:spcPts val="345"/>
              </a:spcBef>
              <a:buFont typeface="Calibri"/>
              <a:buChar char="•"/>
              <a:tabLst>
                <a:tab pos="186669" algn="l"/>
              </a:tabLst>
            </a:pPr>
            <a:r>
              <a:rPr lang="uk-UA" sz="1700" b="1" spc="-4" dirty="0" smtClean="0">
                <a:solidFill>
                  <a:srgbClr val="008697"/>
                </a:solidFill>
                <a:latin typeface="Calibri"/>
                <a:cs typeface="Calibri"/>
              </a:rPr>
              <a:t>Література у посиланнях </a:t>
            </a:r>
            <a:r>
              <a:rPr lang="uk-UA" sz="1700" b="1" spc="4" dirty="0" smtClean="0">
                <a:solidFill>
                  <a:srgbClr val="008697"/>
                </a:solidFill>
                <a:latin typeface="Calibri"/>
                <a:cs typeface="Calibri"/>
              </a:rPr>
              <a:t>має розмір шрифту</a:t>
            </a:r>
            <a:r>
              <a:rPr sz="1700" b="1" spc="-35" dirty="0" smtClean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sz="1700" b="1" spc="10" dirty="0">
                <a:solidFill>
                  <a:srgbClr val="008697"/>
                </a:solidFill>
                <a:latin typeface="Calibri"/>
                <a:cs typeface="Calibri"/>
              </a:rPr>
              <a:t>8 </a:t>
            </a:r>
            <a:r>
              <a:rPr lang="uk-UA" sz="1700" b="1" spc="14" dirty="0" smtClean="0">
                <a:solidFill>
                  <a:srgbClr val="008697"/>
                </a:solidFill>
                <a:latin typeface="Calibri"/>
                <a:cs typeface="Calibri"/>
              </a:rPr>
              <a:t>або</a:t>
            </a:r>
            <a:r>
              <a:rPr sz="1700" b="1" spc="4" dirty="0" smtClean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sz="1700" b="1" spc="10" dirty="0">
                <a:solidFill>
                  <a:srgbClr val="008697"/>
                </a:solidFill>
                <a:latin typeface="Calibri"/>
                <a:cs typeface="Calibri"/>
              </a:rPr>
              <a:t>9</a:t>
            </a:r>
            <a:endParaRPr sz="1700" dirty="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964680" y="2196943"/>
            <a:ext cx="2914016" cy="521334"/>
          </a:xfrm>
          <a:custGeom>
            <a:avLst/>
            <a:gdLst/>
            <a:ahLst/>
            <a:cxnLst/>
            <a:rect l="l" t="t" r="r" b="b"/>
            <a:pathLst>
              <a:path w="2914015" h="521335">
                <a:moveTo>
                  <a:pt x="2913887" y="515111"/>
                </a:moveTo>
                <a:lnTo>
                  <a:pt x="2913887" y="6095"/>
                </a:lnTo>
                <a:lnTo>
                  <a:pt x="2907791" y="0"/>
                </a:lnTo>
                <a:lnTo>
                  <a:pt x="6095" y="0"/>
                </a:lnTo>
                <a:lnTo>
                  <a:pt x="0" y="6095"/>
                </a:lnTo>
                <a:lnTo>
                  <a:pt x="0" y="515111"/>
                </a:lnTo>
                <a:lnTo>
                  <a:pt x="6095" y="521207"/>
                </a:lnTo>
                <a:lnTo>
                  <a:pt x="12191" y="521207"/>
                </a:lnTo>
                <a:lnTo>
                  <a:pt x="12191" y="24383"/>
                </a:lnTo>
                <a:lnTo>
                  <a:pt x="24383" y="12191"/>
                </a:lnTo>
                <a:lnTo>
                  <a:pt x="24383" y="24383"/>
                </a:lnTo>
                <a:lnTo>
                  <a:pt x="2889503" y="24383"/>
                </a:lnTo>
                <a:lnTo>
                  <a:pt x="2889503" y="12191"/>
                </a:lnTo>
                <a:lnTo>
                  <a:pt x="2901695" y="24383"/>
                </a:lnTo>
                <a:lnTo>
                  <a:pt x="2901695" y="521207"/>
                </a:lnTo>
                <a:lnTo>
                  <a:pt x="2907791" y="521207"/>
                </a:lnTo>
                <a:lnTo>
                  <a:pt x="2913887" y="515111"/>
                </a:lnTo>
                <a:close/>
              </a:path>
              <a:path w="2914015" h="521335">
                <a:moveTo>
                  <a:pt x="24383" y="24383"/>
                </a:moveTo>
                <a:lnTo>
                  <a:pt x="24383" y="12191"/>
                </a:lnTo>
                <a:lnTo>
                  <a:pt x="12191" y="24383"/>
                </a:lnTo>
                <a:lnTo>
                  <a:pt x="24383" y="24383"/>
                </a:lnTo>
                <a:close/>
              </a:path>
              <a:path w="2914015" h="521335">
                <a:moveTo>
                  <a:pt x="24383" y="496823"/>
                </a:moveTo>
                <a:lnTo>
                  <a:pt x="24383" y="24383"/>
                </a:lnTo>
                <a:lnTo>
                  <a:pt x="12191" y="24383"/>
                </a:lnTo>
                <a:lnTo>
                  <a:pt x="12191" y="496823"/>
                </a:lnTo>
                <a:lnTo>
                  <a:pt x="24383" y="496823"/>
                </a:lnTo>
                <a:close/>
              </a:path>
              <a:path w="2914015" h="521335">
                <a:moveTo>
                  <a:pt x="2901695" y="496823"/>
                </a:moveTo>
                <a:lnTo>
                  <a:pt x="12191" y="496823"/>
                </a:lnTo>
                <a:lnTo>
                  <a:pt x="24383" y="509015"/>
                </a:lnTo>
                <a:lnTo>
                  <a:pt x="24383" y="521207"/>
                </a:lnTo>
                <a:lnTo>
                  <a:pt x="2889503" y="521207"/>
                </a:lnTo>
                <a:lnTo>
                  <a:pt x="2889503" y="509015"/>
                </a:lnTo>
                <a:lnTo>
                  <a:pt x="2901695" y="496823"/>
                </a:lnTo>
                <a:close/>
              </a:path>
              <a:path w="2914015" h="521335">
                <a:moveTo>
                  <a:pt x="24383" y="521207"/>
                </a:moveTo>
                <a:lnTo>
                  <a:pt x="24383" y="509015"/>
                </a:lnTo>
                <a:lnTo>
                  <a:pt x="12191" y="496823"/>
                </a:lnTo>
                <a:lnTo>
                  <a:pt x="12191" y="521207"/>
                </a:lnTo>
                <a:lnTo>
                  <a:pt x="24383" y="521207"/>
                </a:lnTo>
                <a:close/>
              </a:path>
              <a:path w="2914015" h="521335">
                <a:moveTo>
                  <a:pt x="2901695" y="24383"/>
                </a:moveTo>
                <a:lnTo>
                  <a:pt x="2889503" y="12191"/>
                </a:lnTo>
                <a:lnTo>
                  <a:pt x="2889503" y="24383"/>
                </a:lnTo>
                <a:lnTo>
                  <a:pt x="2901695" y="24383"/>
                </a:lnTo>
                <a:close/>
              </a:path>
              <a:path w="2914015" h="521335">
                <a:moveTo>
                  <a:pt x="2901695" y="496823"/>
                </a:moveTo>
                <a:lnTo>
                  <a:pt x="2901695" y="24383"/>
                </a:lnTo>
                <a:lnTo>
                  <a:pt x="2889503" y="24383"/>
                </a:lnTo>
                <a:lnTo>
                  <a:pt x="2889503" y="496823"/>
                </a:lnTo>
                <a:lnTo>
                  <a:pt x="2901695" y="496823"/>
                </a:lnTo>
                <a:close/>
              </a:path>
              <a:path w="2914015" h="521335">
                <a:moveTo>
                  <a:pt x="2901695" y="521207"/>
                </a:moveTo>
                <a:lnTo>
                  <a:pt x="2901695" y="496823"/>
                </a:lnTo>
                <a:lnTo>
                  <a:pt x="2889503" y="509015"/>
                </a:lnTo>
                <a:lnTo>
                  <a:pt x="2889503" y="521207"/>
                </a:lnTo>
                <a:lnTo>
                  <a:pt x="2901695" y="521207"/>
                </a:lnTo>
                <a:close/>
              </a:path>
            </a:pathLst>
          </a:custGeom>
          <a:solidFill>
            <a:srgbClr val="4F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976872" y="2209134"/>
            <a:ext cx="2889885" cy="348814"/>
          </a:xfrm>
          <a:prstGeom prst="rect">
            <a:avLst/>
          </a:prstGeom>
          <a:solidFill>
            <a:srgbClr val="4F80BC"/>
          </a:solidFill>
        </p:spPr>
        <p:txBody>
          <a:bodyPr vert="horz" wrap="square" lIns="0" tIns="0" rIns="0" bIns="0" rtlCol="0">
            <a:spAutoFit/>
          </a:bodyPr>
          <a:lstStyle/>
          <a:p>
            <a:pPr marL="892706"/>
            <a:r>
              <a:rPr lang="uk-UA" sz="2200" b="1" dirty="0" smtClean="0">
                <a:solidFill>
                  <a:srgbClr val="FFFFFF"/>
                </a:solidFill>
                <a:latin typeface="Calibri"/>
                <a:cs typeface="Calibri"/>
              </a:rPr>
              <a:t>Мова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6964680" y="2693766"/>
            <a:ext cx="2913887" cy="395630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058666" y="2709008"/>
            <a:ext cx="2685415" cy="3709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6034" indent="-173335">
              <a:buChar char="•"/>
              <a:tabLst>
                <a:tab pos="186669" algn="l"/>
              </a:tabLst>
            </a:pPr>
            <a:r>
              <a:rPr lang="uk-UA" sz="1700" spc="-4" dirty="0" smtClean="0">
                <a:solidFill>
                  <a:srgbClr val="252525"/>
                </a:solidFill>
                <a:latin typeface="Calibri"/>
                <a:cs typeface="Calibri"/>
              </a:rPr>
              <a:t>Уникайте жаргону</a:t>
            </a:r>
            <a:endParaRPr sz="1700" dirty="0">
              <a:latin typeface="Calibri"/>
              <a:cs typeface="Calibri"/>
            </a:endParaRPr>
          </a:p>
          <a:p>
            <a:pPr marL="186034" indent="-173335">
              <a:spcBef>
                <a:spcPts val="165"/>
              </a:spcBef>
              <a:buChar char="•"/>
              <a:tabLst>
                <a:tab pos="186669" algn="l"/>
              </a:tabLst>
            </a:pPr>
            <a:r>
              <a:rPr lang="uk-UA" sz="1700" spc="4" dirty="0" smtClean="0">
                <a:solidFill>
                  <a:srgbClr val="252525"/>
                </a:solidFill>
                <a:latin typeface="Calibri"/>
                <a:cs typeface="Calibri"/>
              </a:rPr>
              <a:t>Пояснюйте абревіатури</a:t>
            </a:r>
            <a:endParaRPr sz="1700" dirty="0">
              <a:latin typeface="Calibri"/>
              <a:cs typeface="Calibri"/>
            </a:endParaRPr>
          </a:p>
          <a:p>
            <a:pPr marL="186034" indent="-173335">
              <a:spcBef>
                <a:spcPts val="165"/>
              </a:spcBef>
              <a:buChar char="•"/>
              <a:tabLst>
                <a:tab pos="186669" algn="l"/>
              </a:tabLst>
            </a:pPr>
            <a:r>
              <a:rPr lang="uk-UA" sz="1700" spc="4" dirty="0" smtClean="0">
                <a:solidFill>
                  <a:srgbClr val="252525"/>
                </a:solidFill>
                <a:latin typeface="Calibri"/>
                <a:cs typeface="Calibri"/>
              </a:rPr>
              <a:t>Простий текст</a:t>
            </a:r>
            <a:endParaRPr sz="1700" dirty="0">
              <a:latin typeface="Calibri"/>
              <a:cs typeface="Calibri"/>
            </a:endParaRPr>
          </a:p>
          <a:p>
            <a:pPr marL="186034" indent="-173335">
              <a:spcBef>
                <a:spcPts val="191"/>
              </a:spcBef>
              <a:buChar char="•"/>
              <a:tabLst>
                <a:tab pos="186669" algn="l"/>
              </a:tabLst>
            </a:pPr>
            <a:r>
              <a:rPr lang="uk-UA" sz="1700" spc="-4" dirty="0" smtClean="0">
                <a:solidFill>
                  <a:srgbClr val="252525"/>
                </a:solidFill>
                <a:latin typeface="Calibri"/>
                <a:cs typeface="Calibri"/>
              </a:rPr>
              <a:t>Уникайте довгих речень</a:t>
            </a:r>
            <a:endParaRPr sz="1700" dirty="0">
              <a:latin typeface="Calibri"/>
              <a:cs typeface="Calibri"/>
            </a:endParaRPr>
          </a:p>
          <a:p>
            <a:pPr marL="186034" marR="31746" indent="-173335" algn="just">
              <a:lnSpc>
                <a:spcPts val="1900"/>
              </a:lnSpc>
              <a:spcBef>
                <a:spcPts val="345"/>
              </a:spcBef>
              <a:buChar char="•"/>
              <a:tabLst>
                <a:tab pos="186669" algn="l"/>
              </a:tabLst>
            </a:pPr>
            <a:r>
              <a:rPr lang="uk-UA" sz="1700" spc="4" dirty="0" smtClean="0">
                <a:solidFill>
                  <a:srgbClr val="252525"/>
                </a:solidFill>
                <a:latin typeface="Calibri"/>
                <a:cs typeface="Calibri"/>
              </a:rPr>
              <a:t>Позбавтесь повторів</a:t>
            </a:r>
            <a:endParaRPr sz="1700" dirty="0">
              <a:latin typeface="Calibri"/>
              <a:cs typeface="Calibri"/>
            </a:endParaRPr>
          </a:p>
          <a:p>
            <a:pPr marL="186034" marR="110476" indent="-173335">
              <a:lnSpc>
                <a:spcPts val="1900"/>
              </a:lnSpc>
              <a:spcBef>
                <a:spcPts val="330"/>
              </a:spcBef>
              <a:buChar char="•"/>
              <a:tabLst>
                <a:tab pos="186669" algn="l"/>
              </a:tabLst>
            </a:pPr>
            <a:r>
              <a:rPr lang="uk-UA" sz="1700" spc="4" dirty="0" smtClean="0">
                <a:solidFill>
                  <a:srgbClr val="252525"/>
                </a:solidFill>
                <a:latin typeface="Calibri"/>
                <a:cs typeface="Calibri"/>
              </a:rPr>
              <a:t>Не копіюйте текст з інших документів або веб-сайтів</a:t>
            </a:r>
          </a:p>
          <a:p>
            <a:pPr marL="186034" marR="110476" indent="-173335">
              <a:lnSpc>
                <a:spcPts val="1900"/>
              </a:lnSpc>
              <a:spcBef>
                <a:spcPts val="330"/>
              </a:spcBef>
              <a:buChar char="•"/>
              <a:tabLst>
                <a:tab pos="186669" algn="l"/>
              </a:tabLst>
            </a:pPr>
            <a:r>
              <a:rPr lang="uk-UA" sz="1700" spc="10" dirty="0" smtClean="0">
                <a:solidFill>
                  <a:srgbClr val="252525"/>
                </a:solidFill>
                <a:latin typeface="Calibri"/>
                <a:cs typeface="Calibri"/>
              </a:rPr>
              <a:t>Будьте постійними у мові</a:t>
            </a:r>
            <a:r>
              <a:rPr sz="1700" spc="4" dirty="0" smtClean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700" spc="4" dirty="0">
                <a:solidFill>
                  <a:srgbClr val="252525"/>
                </a:solidFill>
                <a:latin typeface="Calibri"/>
                <a:cs typeface="Calibri"/>
              </a:rPr>
              <a:t>(</a:t>
            </a:r>
            <a:r>
              <a:rPr sz="1700" spc="10" dirty="0">
                <a:solidFill>
                  <a:srgbClr val="252525"/>
                </a:solidFill>
                <a:latin typeface="Calibri"/>
                <a:cs typeface="Calibri"/>
              </a:rPr>
              <a:t>U</a:t>
            </a:r>
            <a:r>
              <a:rPr sz="1700" dirty="0">
                <a:solidFill>
                  <a:srgbClr val="252525"/>
                </a:solidFill>
                <a:latin typeface="Calibri"/>
                <a:cs typeface="Calibri"/>
              </a:rPr>
              <a:t>K</a:t>
            </a:r>
            <a:r>
              <a:rPr sz="1700" spc="10" dirty="0">
                <a:solidFill>
                  <a:srgbClr val="252525"/>
                </a:solidFill>
                <a:latin typeface="Calibri"/>
                <a:cs typeface="Calibri"/>
              </a:rPr>
              <a:t>/US</a:t>
            </a:r>
            <a:r>
              <a:rPr sz="1700" spc="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700" spc="4" dirty="0">
                <a:solidFill>
                  <a:srgbClr val="252525"/>
                </a:solidFill>
                <a:latin typeface="Calibri"/>
                <a:cs typeface="Calibri"/>
              </a:rPr>
              <a:t>E</a:t>
            </a:r>
            <a:r>
              <a:rPr sz="1700" spc="14" dirty="0">
                <a:solidFill>
                  <a:srgbClr val="252525"/>
                </a:solidFill>
                <a:latin typeface="Calibri"/>
                <a:cs typeface="Calibri"/>
              </a:rPr>
              <a:t>n</a:t>
            </a:r>
            <a:r>
              <a:rPr sz="1700" spc="10" dirty="0">
                <a:solidFill>
                  <a:srgbClr val="252525"/>
                </a:solidFill>
                <a:latin typeface="Calibri"/>
                <a:cs typeface="Calibri"/>
              </a:rPr>
              <a:t>g</a:t>
            </a:r>
            <a:r>
              <a:rPr sz="1700" spc="14" dirty="0">
                <a:solidFill>
                  <a:srgbClr val="252525"/>
                </a:solidFill>
                <a:latin typeface="Calibri"/>
                <a:cs typeface="Calibri"/>
              </a:rPr>
              <a:t>li</a:t>
            </a:r>
            <a:r>
              <a:rPr sz="1700" spc="4" dirty="0">
                <a:solidFill>
                  <a:srgbClr val="252525"/>
                </a:solidFill>
                <a:latin typeface="Calibri"/>
                <a:cs typeface="Calibri"/>
              </a:rPr>
              <a:t>s</a:t>
            </a:r>
            <a:r>
              <a:rPr sz="1700" spc="10" dirty="0">
                <a:solidFill>
                  <a:srgbClr val="252525"/>
                </a:solidFill>
                <a:latin typeface="Calibri"/>
                <a:cs typeface="Calibri"/>
              </a:rPr>
              <a:t>h)</a:t>
            </a:r>
            <a:endParaRPr sz="1700" dirty="0">
              <a:latin typeface="Calibri"/>
              <a:cs typeface="Calibri"/>
            </a:endParaRPr>
          </a:p>
          <a:p>
            <a:pPr marL="186034" marR="15873" indent="-173335" algn="just">
              <a:lnSpc>
                <a:spcPct val="93500"/>
              </a:lnSpc>
              <a:spcBef>
                <a:spcPts val="260"/>
              </a:spcBef>
              <a:buFont typeface="Calibri"/>
              <a:buChar char="•"/>
              <a:tabLst>
                <a:tab pos="186669" algn="l"/>
              </a:tabLst>
            </a:pPr>
            <a:r>
              <a:rPr lang="uk-UA" sz="1700" b="1" spc="10" dirty="0" smtClean="0">
                <a:solidFill>
                  <a:srgbClr val="008697"/>
                </a:solidFill>
                <a:latin typeface="Calibri"/>
                <a:cs typeface="Calibri"/>
              </a:rPr>
              <a:t>Можна використовувати</a:t>
            </a:r>
            <a:r>
              <a:rPr sz="1700" b="1" spc="-20" dirty="0" smtClean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sz="1700" b="1" spc="20" dirty="0" smtClean="0">
                <a:solidFill>
                  <a:srgbClr val="008697"/>
                </a:solidFill>
                <a:latin typeface="Calibri"/>
                <a:cs typeface="Calibri"/>
              </a:rPr>
              <a:t>1</a:t>
            </a:r>
            <a:r>
              <a:rPr sz="1700" b="1" baseline="26570" dirty="0" smtClean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sz="1700" b="1" spc="-195" baseline="26570" dirty="0" smtClean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sz="1700" b="1" spc="-4" dirty="0" smtClean="0">
                <a:solidFill>
                  <a:srgbClr val="008697"/>
                </a:solidFill>
                <a:latin typeface="Calibri"/>
                <a:cs typeface="Calibri"/>
              </a:rPr>
              <a:t>(</a:t>
            </a:r>
            <a:r>
              <a:rPr lang="uk-UA" sz="1700" b="1" dirty="0">
                <a:solidFill>
                  <a:srgbClr val="008697"/>
                </a:solidFill>
                <a:latin typeface="Calibri"/>
                <a:cs typeface="Calibri"/>
              </a:rPr>
              <a:t>я</a:t>
            </a:r>
            <a:r>
              <a:rPr sz="1700" b="1" spc="4" dirty="0" smtClean="0">
                <a:solidFill>
                  <a:srgbClr val="008697"/>
                </a:solidFill>
                <a:latin typeface="Calibri"/>
                <a:cs typeface="Calibri"/>
              </a:rPr>
              <a:t>,</a:t>
            </a:r>
            <a:r>
              <a:rPr sz="1700" b="1" spc="30" dirty="0" smtClean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lang="uk-UA" sz="1700" b="1" spc="25" dirty="0" smtClean="0">
                <a:solidFill>
                  <a:srgbClr val="008697"/>
                </a:solidFill>
                <a:latin typeface="Calibri"/>
                <a:cs typeface="Calibri"/>
              </a:rPr>
              <a:t>ми</a:t>
            </a:r>
            <a:r>
              <a:rPr sz="1700" b="1" spc="4" dirty="0" smtClean="0">
                <a:solidFill>
                  <a:srgbClr val="008697"/>
                </a:solidFill>
                <a:latin typeface="Calibri"/>
                <a:cs typeface="Calibri"/>
              </a:rPr>
              <a:t>)</a:t>
            </a:r>
            <a:r>
              <a:rPr sz="1700" b="1" spc="-10" dirty="0" smtClean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lang="uk-UA" sz="1700" b="1" spc="14" dirty="0" smtClean="0">
                <a:solidFill>
                  <a:srgbClr val="008697"/>
                </a:solidFill>
                <a:latin typeface="Calibri"/>
                <a:cs typeface="Calibri"/>
              </a:rPr>
              <a:t>або</a:t>
            </a:r>
            <a:r>
              <a:rPr sz="1700" b="1" spc="4" dirty="0" smtClean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sz="1700" b="1" spc="20" dirty="0" smtClean="0">
                <a:solidFill>
                  <a:srgbClr val="008697"/>
                </a:solidFill>
                <a:latin typeface="Calibri"/>
                <a:cs typeface="Calibri"/>
              </a:rPr>
              <a:t>3</a:t>
            </a:r>
            <a:r>
              <a:rPr sz="1700" b="1" baseline="26570" dirty="0" smtClean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sz="1700" b="1" spc="-195" baseline="26570" dirty="0" smtClean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lang="uk-UA" sz="1700" b="1" spc="14" dirty="0" smtClean="0">
                <a:solidFill>
                  <a:srgbClr val="008697"/>
                </a:solidFill>
                <a:latin typeface="Calibri"/>
                <a:cs typeface="Calibri"/>
              </a:rPr>
              <a:t>особу</a:t>
            </a:r>
            <a:r>
              <a:rPr sz="1700" b="1" dirty="0" smtClean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sz="1700" b="1" spc="-20" dirty="0" smtClean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sz="1700" b="1" spc="-4" dirty="0" smtClean="0">
                <a:solidFill>
                  <a:srgbClr val="008697"/>
                </a:solidFill>
                <a:latin typeface="Calibri"/>
                <a:cs typeface="Calibri"/>
              </a:rPr>
              <a:t>(</a:t>
            </a:r>
            <a:r>
              <a:rPr lang="uk-UA" sz="1700" b="1" spc="4" dirty="0" smtClean="0">
                <a:solidFill>
                  <a:srgbClr val="008697"/>
                </a:solidFill>
                <a:latin typeface="Calibri"/>
                <a:cs typeface="Calibri"/>
              </a:rPr>
              <a:t>дослідник</a:t>
            </a:r>
            <a:r>
              <a:rPr sz="1700" b="1" spc="4" dirty="0" smtClean="0">
                <a:solidFill>
                  <a:srgbClr val="008697"/>
                </a:solidFill>
                <a:latin typeface="Calibri"/>
                <a:cs typeface="Calibri"/>
              </a:rPr>
              <a:t>) </a:t>
            </a:r>
            <a:r>
              <a:rPr lang="uk-UA" sz="1700" b="1" spc="14" dirty="0" smtClean="0">
                <a:solidFill>
                  <a:srgbClr val="008697"/>
                </a:solidFill>
                <a:latin typeface="Calibri"/>
                <a:cs typeface="Calibri"/>
              </a:rPr>
              <a:t>але будьте постійними</a:t>
            </a:r>
            <a:endParaRPr sz="170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676400" y="1413607"/>
            <a:ext cx="6781800" cy="383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algn="ctr"/>
            <a:r>
              <a:rPr lang="uk-UA" sz="2500" b="1" spc="10" dirty="0" smtClean="0">
                <a:solidFill>
                  <a:srgbClr val="3F3F3F"/>
                </a:solidFill>
                <a:latin typeface="Calibri"/>
                <a:cs typeface="Calibri"/>
              </a:rPr>
              <a:t>Це полегшує роботу оцінювачам</a:t>
            </a:r>
            <a:endParaRPr sz="25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4820" y="449446"/>
            <a:ext cx="6868761" cy="857791"/>
          </a:xfrm>
          <a:prstGeom prst="rect">
            <a:avLst/>
          </a:prstGeom>
        </p:spPr>
        <p:txBody>
          <a:bodyPr vert="horz" wrap="square" lIns="0" tIns="155937" rIns="0" bIns="0" rtlCol="0">
            <a:spAutoFit/>
          </a:bodyPr>
          <a:lstStyle/>
          <a:p>
            <a:pPr marL="3175" algn="ctr"/>
            <a:r>
              <a:rPr sz="4500" spc="14" dirty="0" smtClean="0"/>
              <a:t> </a:t>
            </a:r>
            <a:r>
              <a:rPr lang="uk-UA" sz="4500" spc="-60" dirty="0" smtClean="0"/>
              <a:t>Етичні питання</a:t>
            </a:r>
            <a:endParaRPr sz="4500" dirty="0"/>
          </a:p>
        </p:txBody>
      </p:sp>
      <p:sp>
        <p:nvSpPr>
          <p:cNvPr id="4" name="object 4"/>
          <p:cNvSpPr txBox="1"/>
          <p:nvPr/>
        </p:nvSpPr>
        <p:spPr>
          <a:xfrm>
            <a:off x="228600" y="1295400"/>
            <a:ext cx="9582912" cy="50013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0002" indent="-347304"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5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Усі пропозиції будуть перевірятись на дотримання питань етики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8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5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При необхідності матиме місце окремий</a:t>
            </a:r>
            <a:r>
              <a:rPr sz="2500" spc="-7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b="1" spc="-25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Етичний огляд</a:t>
            </a:r>
            <a:endParaRPr lang="uk-UA" sz="2500" b="1" spc="-30" dirty="0">
              <a:solidFill>
                <a:srgbClr val="00869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8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500" spc="-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Етичні таблиці знаходяться у адміністративні формі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6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5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Якщо відзначаєте етичні питання у таблиці у частині В, Ви повинні: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768260" lvl="1" indent="-289526">
              <a:spcBef>
                <a:spcPts val="505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000" spc="-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Чітко описати яким чином будуть дотримуватись етичні питання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768260" marR="227939" lvl="1" indent="-289526">
              <a:lnSpc>
                <a:spcPts val="2450"/>
              </a:lnSpc>
              <a:spcBef>
                <a:spcPts val="555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0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Зазначити </a:t>
            </a:r>
            <a:r>
              <a:rPr lang="uk-UA" sz="2000" spc="-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uk-UA" sz="20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ким чином пропозиції відповідають національним правовим і етичним вимогам приймаючої країни?</a:t>
            </a:r>
          </a:p>
          <a:p>
            <a:pPr marL="768260" marR="227939" lvl="1" indent="-289526">
              <a:lnSpc>
                <a:spcPts val="2450"/>
              </a:lnSpc>
              <a:spcBef>
                <a:spcPts val="555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0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Вказати хто буде спостерігати за етичними аспектами у проекті? Наприклад, </a:t>
            </a:r>
            <a:r>
              <a:rPr sz="2000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інституційний етичний комітет</a:t>
            </a:r>
            <a:r>
              <a:rPr sz="20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sz="2000" spc="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особа, що відповідає за захист даних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768260" lvl="1" indent="-289526">
              <a:spcBef>
                <a:spcPts val="394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0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Розміщуйте форми згоди тощо.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768260" lvl="1" indent="-289526">
              <a:spcBef>
                <a:spcPts val="465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000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Тут немає обмежень за сторінками</a:t>
            </a:r>
            <a:r>
              <a:rPr sz="20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000" spc="-4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тому розміщуйте стільки необхідної інформації, скільки це необхідно.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066800" y="2438400"/>
            <a:ext cx="7849234" cy="24622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3" marR="5080" algn="ctr">
              <a:lnSpc>
                <a:spcPct val="100200"/>
              </a:lnSpc>
            </a:pPr>
            <a:r>
              <a:rPr lang="uk-UA" sz="4000" b="1" spc="-10" dirty="0" smtClean="0">
                <a:solidFill>
                  <a:srgbClr val="008697"/>
                </a:solidFill>
                <a:latin typeface="Calibri"/>
                <a:cs typeface="Calibri"/>
              </a:rPr>
              <a:t>РОЗУМІННЯ МЕТИ ІНДИВІДУАЛЬНОЇ СТИПЕНДІАЛЬНОЇ ПРОГРАМИ</a:t>
            </a:r>
            <a:r>
              <a:rPr sz="4000" b="1" dirty="0" smtClean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sz="4000" b="1" spc="10" dirty="0">
                <a:solidFill>
                  <a:srgbClr val="008697"/>
                </a:solidFill>
                <a:latin typeface="Calibri"/>
                <a:cs typeface="Calibri"/>
              </a:rPr>
              <a:t>M</a:t>
            </a:r>
            <a:r>
              <a:rPr sz="4000" b="1" spc="-10" dirty="0">
                <a:solidFill>
                  <a:srgbClr val="008697"/>
                </a:solidFill>
                <a:latin typeface="Calibri"/>
                <a:cs typeface="Calibri"/>
              </a:rPr>
              <a:t>A</a:t>
            </a:r>
            <a:r>
              <a:rPr sz="4000" b="1" spc="-4" dirty="0">
                <a:solidFill>
                  <a:srgbClr val="008697"/>
                </a:solidFill>
                <a:latin typeface="Calibri"/>
                <a:cs typeface="Calibri"/>
              </a:rPr>
              <a:t>R</a:t>
            </a:r>
            <a:r>
              <a:rPr sz="4000" b="1" dirty="0">
                <a:solidFill>
                  <a:srgbClr val="008697"/>
                </a:solidFill>
                <a:latin typeface="Calibri"/>
                <a:cs typeface="Calibri"/>
              </a:rPr>
              <a:t>IE</a:t>
            </a:r>
            <a:r>
              <a:rPr sz="4000" b="1" spc="30" dirty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sz="4000" b="1" dirty="0" smtClean="0">
                <a:solidFill>
                  <a:srgbClr val="008697"/>
                </a:solidFill>
                <a:latin typeface="Calibri"/>
                <a:cs typeface="Calibri"/>
              </a:rPr>
              <a:t>S</a:t>
            </a:r>
            <a:r>
              <a:rPr sz="4000" b="1" spc="-10" dirty="0" smtClean="0">
                <a:solidFill>
                  <a:srgbClr val="008697"/>
                </a:solidFill>
                <a:latin typeface="Calibri"/>
                <a:cs typeface="Calibri"/>
              </a:rPr>
              <a:t>K</a:t>
            </a:r>
            <a:r>
              <a:rPr sz="4000" b="1" spc="-4" dirty="0" smtClean="0">
                <a:solidFill>
                  <a:srgbClr val="008697"/>
                </a:solidFill>
                <a:latin typeface="Calibri"/>
                <a:cs typeface="Calibri"/>
              </a:rPr>
              <a:t>ŁO</a:t>
            </a:r>
            <a:r>
              <a:rPr sz="4000" b="1" spc="10" dirty="0" smtClean="0">
                <a:solidFill>
                  <a:srgbClr val="008697"/>
                </a:solidFill>
                <a:latin typeface="Calibri"/>
                <a:cs typeface="Calibri"/>
              </a:rPr>
              <a:t>D</a:t>
            </a:r>
            <a:r>
              <a:rPr sz="4000" b="1" spc="-55" dirty="0" smtClean="0">
                <a:solidFill>
                  <a:srgbClr val="008697"/>
                </a:solidFill>
                <a:latin typeface="Calibri"/>
                <a:cs typeface="Calibri"/>
              </a:rPr>
              <a:t>O</a:t>
            </a:r>
            <a:r>
              <a:rPr sz="4000" b="1" spc="-25" dirty="0" smtClean="0">
                <a:solidFill>
                  <a:srgbClr val="008697"/>
                </a:solidFill>
                <a:latin typeface="Calibri"/>
                <a:cs typeface="Calibri"/>
              </a:rPr>
              <a:t>W</a:t>
            </a:r>
            <a:r>
              <a:rPr sz="4000" b="1" dirty="0" smtClean="0">
                <a:solidFill>
                  <a:srgbClr val="008697"/>
                </a:solidFill>
                <a:latin typeface="Calibri"/>
                <a:cs typeface="Calibri"/>
              </a:rPr>
              <a:t>S</a:t>
            </a:r>
            <a:r>
              <a:rPr sz="4000" b="1" spc="-10" dirty="0" smtClean="0">
                <a:solidFill>
                  <a:srgbClr val="008697"/>
                </a:solidFill>
                <a:latin typeface="Calibri"/>
                <a:cs typeface="Calibri"/>
              </a:rPr>
              <a:t>KA</a:t>
            </a:r>
            <a:r>
              <a:rPr sz="4000" b="1" spc="4" dirty="0" smtClean="0">
                <a:solidFill>
                  <a:srgbClr val="008697"/>
                </a:solidFill>
                <a:latin typeface="Calibri"/>
                <a:cs typeface="Calibri"/>
              </a:rPr>
              <a:t>-</a:t>
            </a:r>
            <a:r>
              <a:rPr sz="4000" b="1" spc="-14" dirty="0" smtClean="0">
                <a:solidFill>
                  <a:srgbClr val="008697"/>
                </a:solidFill>
                <a:latin typeface="Calibri"/>
                <a:cs typeface="Calibri"/>
              </a:rPr>
              <a:t>C</a:t>
            </a:r>
            <a:r>
              <a:rPr sz="4000" b="1" spc="-10" dirty="0" smtClean="0">
                <a:solidFill>
                  <a:srgbClr val="008697"/>
                </a:solidFill>
                <a:latin typeface="Calibri"/>
                <a:cs typeface="Calibri"/>
              </a:rPr>
              <a:t>U</a:t>
            </a:r>
            <a:r>
              <a:rPr sz="4000" b="1" spc="-4" dirty="0" smtClean="0">
                <a:solidFill>
                  <a:srgbClr val="008697"/>
                </a:solidFill>
                <a:latin typeface="Calibri"/>
                <a:cs typeface="Calibri"/>
              </a:rPr>
              <a:t>R</a:t>
            </a:r>
            <a:r>
              <a:rPr sz="4000" b="1" dirty="0" smtClean="0">
                <a:solidFill>
                  <a:srgbClr val="008697"/>
                </a:solidFill>
                <a:latin typeface="Calibri"/>
                <a:cs typeface="Calibri"/>
              </a:rPr>
              <a:t>IE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2895600" y="1362457"/>
            <a:ext cx="5591443" cy="34107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815591" y="1984066"/>
            <a:ext cx="3377565" cy="1661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algn="ctr">
              <a:lnSpc>
                <a:spcPct val="100299"/>
              </a:lnSpc>
            </a:pPr>
            <a:r>
              <a:rPr lang="uk-UA" sz="3600" dirty="0" smtClean="0">
                <a:solidFill>
                  <a:srgbClr val="3F3F3F"/>
                </a:solidFill>
                <a:latin typeface="Arial" pitchFamily="34" charset="0"/>
                <a:cs typeface="Arial" pitchFamily="34" charset="0"/>
              </a:rPr>
              <a:t>Чому комісія фінансує цю програму?</a:t>
            </a:r>
            <a:endParaRPr sz="3600" dirty="0">
              <a:solidFill>
                <a:srgbClr val="3F3F3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24600" y="5715000"/>
            <a:ext cx="3444744" cy="17235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73017"/>
            <a:r>
              <a:rPr lang="uk-UA" sz="2800" b="1" spc="-55" dirty="0" smtClean="0">
                <a:solidFill>
                  <a:srgbClr val="008697"/>
                </a:solidFill>
                <a:latin typeface="Calibri"/>
                <a:cs typeface="Calibri"/>
              </a:rPr>
              <a:t>Політичний контекст викладений у дворічній робочій програмі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325624" y="4623816"/>
            <a:ext cx="2124455" cy="21244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xfrm>
            <a:off x="762000" y="3200400"/>
            <a:ext cx="8610600" cy="2637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667" marR="5080" indent="-6984" algn="ctr">
              <a:lnSpc>
                <a:spcPct val="80300"/>
              </a:lnSpc>
              <a:buNone/>
            </a:pPr>
            <a:r>
              <a:rPr spc="175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pc="175" dirty="0" smtClean="0">
                <a:latin typeface="Times New Roman" pitchFamily="18" charset="0"/>
                <a:cs typeface="Times New Roman" pitchFamily="18" charset="0"/>
              </a:rPr>
              <a:t>Мета індивідуальної стипендіальної програми полягає у посиленні креативного і інноваційного потенціалу досвідчених дослідників, які прагнуть диверсифікувати власні вміння через набуття навичок у навчаннях, міжнародній і </a:t>
            </a:r>
            <a:r>
              <a:rPr lang="uk-UA" spc="175" dirty="0" err="1" smtClean="0">
                <a:latin typeface="Times New Roman" pitchFamily="18" charset="0"/>
                <a:cs typeface="Times New Roman" pitchFamily="18" charset="0"/>
              </a:rPr>
              <a:t>міжсекційній</a:t>
            </a:r>
            <a:r>
              <a:rPr lang="uk-UA" spc="1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pc="14" dirty="0" smtClean="0">
                <a:latin typeface="Times New Roman" pitchFamily="18" charset="0"/>
                <a:cs typeface="Times New Roman" pitchFamily="18" charset="0"/>
              </a:rPr>
              <a:t>мобільності</a:t>
            </a:r>
            <a:r>
              <a:rPr spc="-254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spc="4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spc="4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8200" y="1143000"/>
            <a:ext cx="8440420" cy="1430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algn="ctr"/>
            <a:r>
              <a:rPr lang="uk-UA" spc="-14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У робочій програмі </a:t>
            </a:r>
            <a:br>
              <a:rPr lang="uk-UA" spc="-14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spc="-1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2016</a:t>
            </a:r>
            <a:r>
              <a:rPr spc="1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</a:t>
            </a:r>
            <a:r>
              <a:rPr spc="-1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201</a:t>
            </a:r>
            <a:r>
              <a:rPr spc="-4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</a:t>
            </a:r>
            <a:r>
              <a:rPr spc="35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spc="-145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зазначено</a:t>
            </a:r>
            <a:r>
              <a:rPr spc="-4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endParaRPr spc="-4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82515" y="7239000"/>
            <a:ext cx="5675885" cy="279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lang="uk-UA" i="1" spc="4" dirty="0" smtClean="0">
                <a:latin typeface="Calibri"/>
                <a:cs typeface="Calibri"/>
              </a:rPr>
              <a:t>Дане завдання запропонував</a:t>
            </a:r>
            <a:r>
              <a:rPr i="1" spc="-4" dirty="0" smtClean="0">
                <a:latin typeface="Calibri"/>
                <a:cs typeface="Calibri"/>
              </a:rPr>
              <a:t> </a:t>
            </a:r>
            <a:r>
              <a:rPr i="1" spc="10" dirty="0">
                <a:latin typeface="Calibri"/>
                <a:cs typeface="Calibri"/>
              </a:rPr>
              <a:t>A</a:t>
            </a:r>
            <a:r>
              <a:rPr i="1" spc="-10" dirty="0">
                <a:latin typeface="Calibri"/>
                <a:cs typeface="Calibri"/>
              </a:rPr>
              <a:t>li</a:t>
            </a:r>
            <a:r>
              <a:rPr i="1" spc="10" dirty="0">
                <a:latin typeface="Calibri"/>
                <a:cs typeface="Calibri"/>
              </a:rPr>
              <a:t>e</a:t>
            </a:r>
            <a:r>
              <a:rPr i="1" spc="40" dirty="0">
                <a:latin typeface="Calibri"/>
                <a:cs typeface="Calibri"/>
              </a:rPr>
              <a:t> </a:t>
            </a:r>
            <a:r>
              <a:rPr i="1" spc="-100" dirty="0">
                <a:latin typeface="Calibri"/>
                <a:cs typeface="Calibri"/>
              </a:rPr>
              <a:t>K</a:t>
            </a:r>
            <a:r>
              <a:rPr i="1" spc="4" dirty="0">
                <a:latin typeface="Calibri"/>
                <a:cs typeface="Calibri"/>
              </a:rPr>
              <a:t>w</a:t>
            </a:r>
            <a:r>
              <a:rPr i="1" spc="-10" dirty="0">
                <a:latin typeface="Calibri"/>
                <a:cs typeface="Calibri"/>
              </a:rPr>
              <a:t>i</a:t>
            </a:r>
            <a:r>
              <a:rPr i="1" spc="-20" dirty="0">
                <a:latin typeface="Calibri"/>
                <a:cs typeface="Calibri"/>
              </a:rPr>
              <a:t>n</a:t>
            </a:r>
            <a:r>
              <a:rPr i="1" spc="-10" dirty="0">
                <a:latin typeface="Calibri"/>
                <a:cs typeface="Calibri"/>
              </a:rPr>
              <a:t>t</a:t>
            </a:r>
            <a:r>
              <a:rPr i="1" spc="4" dirty="0">
                <a:latin typeface="Calibri"/>
                <a:cs typeface="Calibri"/>
              </a:rPr>
              <a:t>,</a:t>
            </a:r>
            <a:r>
              <a:rPr i="1" spc="95" dirty="0">
                <a:latin typeface="Calibri"/>
                <a:cs typeface="Calibri"/>
              </a:rPr>
              <a:t> </a:t>
            </a:r>
            <a:r>
              <a:rPr i="1" spc="-100" dirty="0">
                <a:latin typeface="Calibri"/>
                <a:cs typeface="Calibri"/>
              </a:rPr>
              <a:t>K</a:t>
            </a:r>
            <a:r>
              <a:rPr i="1" spc="4" dirty="0">
                <a:latin typeface="Calibri"/>
                <a:cs typeface="Calibri"/>
              </a:rPr>
              <a:t>w</a:t>
            </a:r>
            <a:r>
              <a:rPr i="1" spc="-10" dirty="0">
                <a:latin typeface="Calibri"/>
                <a:cs typeface="Calibri"/>
              </a:rPr>
              <a:t>i</a:t>
            </a:r>
            <a:r>
              <a:rPr i="1" spc="-20" dirty="0">
                <a:latin typeface="Calibri"/>
                <a:cs typeface="Calibri"/>
              </a:rPr>
              <a:t>n</a:t>
            </a:r>
            <a:r>
              <a:rPr i="1" spc="-30" dirty="0">
                <a:latin typeface="Calibri"/>
                <a:cs typeface="Calibri"/>
              </a:rPr>
              <a:t>t</a:t>
            </a:r>
            <a:r>
              <a:rPr i="1" dirty="0">
                <a:latin typeface="Calibri"/>
                <a:cs typeface="Calibri"/>
              </a:rPr>
              <a:t>e</a:t>
            </a:r>
            <a:r>
              <a:rPr i="1" spc="10" dirty="0">
                <a:latin typeface="Calibri"/>
                <a:cs typeface="Calibri"/>
              </a:rPr>
              <a:t>ss</a:t>
            </a:r>
            <a:r>
              <a:rPr i="1" dirty="0">
                <a:latin typeface="Calibri"/>
                <a:cs typeface="Calibri"/>
              </a:rPr>
              <a:t>e</a:t>
            </a:r>
            <a:r>
              <a:rPr i="1" spc="4" dirty="0">
                <a:latin typeface="Calibri"/>
                <a:cs typeface="Calibri"/>
              </a:rPr>
              <a:t>n</a:t>
            </a:r>
            <a:r>
              <a:rPr i="1" spc="14" dirty="0">
                <a:latin typeface="Calibri"/>
                <a:cs typeface="Calibri"/>
              </a:rPr>
              <a:t>c</a:t>
            </a:r>
            <a:r>
              <a:rPr i="1" spc="10" dirty="0">
                <a:latin typeface="Calibri"/>
                <a:cs typeface="Calibri"/>
              </a:rPr>
              <a:t>e</a:t>
            </a:r>
            <a:endParaRPr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4000" y="304800"/>
            <a:ext cx="6868761" cy="1079741"/>
          </a:xfrm>
          <a:prstGeom prst="rect">
            <a:avLst/>
          </a:prstGeom>
        </p:spPr>
        <p:txBody>
          <a:bodyPr vert="horz" wrap="square" lIns="0" tIns="355050" rIns="0" bIns="0" rtlCol="0">
            <a:spAutoFit/>
          </a:bodyPr>
          <a:lstStyle/>
          <a:p>
            <a:pPr marL="958738"/>
            <a:r>
              <a:rPr lang="uk-UA" spc="-10" dirty="0" smtClean="0"/>
              <a:t>Очікуваний</a:t>
            </a:r>
            <a:r>
              <a:rPr lang="en-US" spc="-10" dirty="0" smtClean="0"/>
              <a:t> </a:t>
            </a:r>
            <a:r>
              <a:rPr lang="uk-UA" spc="-10" dirty="0" smtClean="0"/>
              <a:t>плив</a:t>
            </a:r>
            <a:endParaRPr spc="-4" dirty="0"/>
          </a:p>
        </p:txBody>
      </p:sp>
      <p:sp>
        <p:nvSpPr>
          <p:cNvPr id="4" name="object 4"/>
          <p:cNvSpPr txBox="1"/>
          <p:nvPr/>
        </p:nvSpPr>
        <p:spPr>
          <a:xfrm>
            <a:off x="575565" y="1524000"/>
            <a:ext cx="8162925" cy="5353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lang="uk-UA" sz="2400" b="1" spc="-7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На дослідницькому рівні: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360002" marR="5080" indent="-347304">
              <a:lnSpc>
                <a:spcPct val="101800"/>
              </a:lnSpc>
              <a:spcBef>
                <a:spcPts val="52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Розширений набір навичок, як наукових так і запозичених, що ведуть до покращеної працездатності і перспектив кар</a:t>
            </a:r>
            <a:r>
              <a:rPr lang="en-US" sz="24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400" spc="-1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єри</a:t>
            </a:r>
            <a:r>
              <a:rPr lang="uk-UA" sz="24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як в межах </a:t>
            </a:r>
            <a:r>
              <a:rPr lang="uk-UA" sz="24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академії, </a:t>
            </a:r>
            <a:r>
              <a:rPr lang="uk-UA" sz="24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так і зовні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360002" marR="325717" indent="-347304">
              <a:lnSpc>
                <a:spcPct val="101800"/>
              </a:lnSpc>
              <a:spcBef>
                <a:spcPts val="52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Покращення впливу</a:t>
            </a:r>
            <a:r>
              <a:rPr sz="24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R</a:t>
            </a:r>
            <a:r>
              <a:rPr sz="24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&amp;I</a:t>
            </a:r>
            <a:r>
              <a:rPr lang="uk-UA" sz="24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(дослідження і інновації)</a:t>
            </a:r>
            <a:r>
              <a:rPr sz="24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більше знань і ідей конвертовані у товари та послуги</a:t>
            </a:r>
          </a:p>
          <a:p>
            <a:pPr marL="360002" marR="325717" indent="-347304">
              <a:lnSpc>
                <a:spcPct val="101800"/>
              </a:lnSpc>
              <a:spcBef>
                <a:spcPts val="52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Кращий </a:t>
            </a:r>
            <a:r>
              <a:rPr lang="uk-UA" sz="2400" spc="2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науковмістний</a:t>
            </a:r>
            <a:r>
              <a:rPr lang="uk-UA" sz="24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вклад </a:t>
            </a:r>
            <a:r>
              <a:rPr lang="uk-UA" sz="24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uk-UA" sz="24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економіки </a:t>
            </a:r>
            <a:r>
              <a:rPr lang="uk-UA" sz="24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і суспільства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12699">
              <a:spcBef>
                <a:spcPts val="599"/>
              </a:spcBef>
            </a:pPr>
            <a:r>
              <a:rPr lang="uk-UA" sz="2400" b="1" spc="-7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На організаційному рівні</a:t>
            </a:r>
            <a:r>
              <a:rPr sz="2400" b="1" spc="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sz="2400" b="1" spc="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приймаючих організацій</a:t>
            </a:r>
            <a:r>
              <a:rPr sz="24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):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7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Посилена кооперація і покращені мережі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7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Кращий трансфер знань між секторами і дисциплінами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7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Збільшення потенціалу</a:t>
            </a:r>
            <a:r>
              <a:rPr sz="24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25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sz="2400" spc="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&amp;I</a:t>
            </a:r>
            <a:r>
              <a:rPr sz="2400" spc="2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pc="-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серед організацій, що приймають участь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4820" y="604599"/>
            <a:ext cx="6868761" cy="1079225"/>
          </a:xfrm>
          <a:prstGeom prst="rect">
            <a:avLst/>
          </a:prstGeom>
        </p:spPr>
        <p:txBody>
          <a:bodyPr vert="horz" wrap="square" lIns="0" tIns="367748" rIns="0" bIns="0" rtlCol="0">
            <a:spAutoFit/>
          </a:bodyPr>
          <a:lstStyle/>
          <a:p>
            <a:pPr marL="42863" algn="ctr"/>
            <a:r>
              <a:rPr lang="uk-UA" spc="-10" dirty="0" smtClean="0"/>
              <a:t>Очікуваний вплив </a:t>
            </a:r>
            <a:endParaRPr spc="-4" dirty="0"/>
          </a:p>
        </p:txBody>
      </p:sp>
      <p:sp>
        <p:nvSpPr>
          <p:cNvPr id="4" name="object 4"/>
          <p:cNvSpPr txBox="1"/>
          <p:nvPr/>
        </p:nvSpPr>
        <p:spPr>
          <a:xfrm>
            <a:off x="575565" y="2057400"/>
            <a:ext cx="8454390" cy="44385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lang="uk-UA" sz="2400" b="1" spc="-7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На системному рівні</a:t>
            </a:r>
            <a:r>
              <a:rPr sz="2400" b="1" spc="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sz="2400" b="1" spc="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наукова система у Європі</a:t>
            </a:r>
            <a:r>
              <a:rPr sz="24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):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360002" marR="5080" indent="-347304">
              <a:lnSpc>
                <a:spcPct val="101800"/>
              </a:lnSpc>
              <a:spcBef>
                <a:spcPts val="52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Покращення міжнародної, міждисциплінарної і </a:t>
            </a:r>
            <a:r>
              <a:rPr lang="uk-UA" sz="2400" spc="-1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міжсекторної</a:t>
            </a:r>
            <a:r>
              <a:rPr lang="uk-UA" sz="24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мобільності дослідників у Європі</a:t>
            </a:r>
          </a:p>
          <a:p>
            <a:pPr marL="360002" marR="5080" indent="-347304">
              <a:lnSpc>
                <a:spcPct val="101800"/>
              </a:lnSpc>
              <a:spcBef>
                <a:spcPts val="52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Збільшення людського капіталу у Європі у </a:t>
            </a:r>
            <a:r>
              <a:rPr sz="24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sz="24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&amp;I</a:t>
            </a:r>
            <a:r>
              <a:rPr lang="uk-UA" sz="24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із підприємливими і краще тренованими науковцями</a:t>
            </a:r>
            <a:endParaRPr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7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Кращий трансфер результатів </a:t>
            </a:r>
            <a:r>
              <a:rPr sz="24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sz="24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&amp;I</a:t>
            </a:r>
            <a:r>
              <a:rPr sz="24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pc="-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до суспільства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99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Поліпшення привабливості Європи, як головного місця для впровадження </a:t>
            </a:r>
            <a:r>
              <a:rPr sz="24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sz="24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&amp;I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360002" marR="840007" indent="-347304">
              <a:lnSpc>
                <a:spcPct val="101800"/>
              </a:lnSpc>
              <a:spcBef>
                <a:spcPts val="52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Підвищена якість досліджень і інновацій, що сприяють посиленню конкурентоспроможності Європи і росту.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2895600" y="1362457"/>
            <a:ext cx="5591443" cy="34107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949136" y="2134100"/>
            <a:ext cx="3484369" cy="14092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096" marR="5080" indent="11112" algn="ctr">
              <a:lnSpc>
                <a:spcPct val="100699"/>
              </a:lnSpc>
            </a:pPr>
            <a:r>
              <a:rPr lang="uk-UA" sz="4500" spc="14" dirty="0" smtClean="0">
                <a:solidFill>
                  <a:srgbClr val="3F3F3F"/>
                </a:solidFill>
              </a:rPr>
              <a:t>Що Ви відмітили</a:t>
            </a:r>
            <a:r>
              <a:rPr sz="4500" spc="4" dirty="0" smtClean="0">
                <a:solidFill>
                  <a:srgbClr val="3F3F3F"/>
                </a:solidFill>
              </a:rPr>
              <a:t>?</a:t>
            </a:r>
            <a:endParaRPr sz="4500" dirty="0"/>
          </a:p>
        </p:txBody>
      </p:sp>
      <p:sp>
        <p:nvSpPr>
          <p:cNvPr id="5" name="object 5"/>
          <p:cNvSpPr txBox="1"/>
          <p:nvPr/>
        </p:nvSpPr>
        <p:spPr>
          <a:xfrm>
            <a:off x="6232657" y="5109467"/>
            <a:ext cx="3216143" cy="13211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-12699">
              <a:lnSpc>
                <a:spcPct val="101400"/>
              </a:lnSpc>
            </a:pPr>
            <a:r>
              <a:rPr lang="uk-UA" sz="2800" b="1" dirty="0" smtClean="0">
                <a:solidFill>
                  <a:srgbClr val="008697"/>
                </a:solidFill>
                <a:latin typeface="Calibri"/>
                <a:cs typeface="Calibri"/>
              </a:rPr>
              <a:t>Про дослідження згадувалося лише стисло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325624" y="4733545"/>
            <a:ext cx="2124455" cy="21244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524001" y="2209801"/>
            <a:ext cx="7218045" cy="28212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-3809" algn="ctr">
              <a:lnSpc>
                <a:spcPts val="4390"/>
              </a:lnSpc>
            </a:pPr>
            <a:r>
              <a:rPr lang="uk-UA" sz="4000" b="1" spc="-305" dirty="0" smtClean="0">
                <a:solidFill>
                  <a:srgbClr val="008697"/>
                </a:solidFill>
                <a:latin typeface="Calibri"/>
                <a:cs typeface="Calibri"/>
              </a:rPr>
              <a:t>ІНФОРМАЦІЯ НА ОБЗБРОЄННЯ:</a:t>
            </a:r>
            <a:r>
              <a:rPr sz="4000" b="1" spc="45" dirty="0" smtClean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lang="uk-UA" sz="4000" b="1" spc="10" dirty="0" smtClean="0">
                <a:solidFill>
                  <a:srgbClr val="3F3F3F"/>
                </a:solidFill>
                <a:latin typeface="Calibri"/>
                <a:cs typeface="Calibri"/>
              </a:rPr>
              <a:t>ІНДИВІДУАЛЬНА СТИПЕНДІАЛЬНА ПРОГРАМА М</a:t>
            </a:r>
            <a:r>
              <a:rPr sz="4000" b="1" spc="-10" dirty="0" smtClean="0">
                <a:solidFill>
                  <a:srgbClr val="3F3F3F"/>
                </a:solidFill>
                <a:latin typeface="Calibri"/>
                <a:cs typeface="Calibri"/>
              </a:rPr>
              <a:t>A</a:t>
            </a:r>
            <a:r>
              <a:rPr sz="4000" b="1" spc="-4" dirty="0" smtClean="0">
                <a:solidFill>
                  <a:srgbClr val="3F3F3F"/>
                </a:solidFill>
                <a:latin typeface="Calibri"/>
                <a:cs typeface="Calibri"/>
              </a:rPr>
              <a:t>R</a:t>
            </a:r>
            <a:r>
              <a:rPr sz="4000" b="1" dirty="0" smtClean="0">
                <a:solidFill>
                  <a:srgbClr val="3F3F3F"/>
                </a:solidFill>
                <a:latin typeface="Calibri"/>
                <a:cs typeface="Calibri"/>
              </a:rPr>
              <a:t>IE S</a:t>
            </a:r>
            <a:r>
              <a:rPr sz="4000" b="1" spc="-10" dirty="0" smtClean="0">
                <a:solidFill>
                  <a:srgbClr val="3F3F3F"/>
                </a:solidFill>
                <a:latin typeface="Calibri"/>
                <a:cs typeface="Calibri"/>
              </a:rPr>
              <a:t>K</a:t>
            </a:r>
            <a:r>
              <a:rPr sz="4000" b="1" spc="-4" dirty="0" smtClean="0">
                <a:solidFill>
                  <a:srgbClr val="3F3F3F"/>
                </a:solidFill>
                <a:latin typeface="Calibri"/>
                <a:cs typeface="Calibri"/>
              </a:rPr>
              <a:t>ŁO</a:t>
            </a:r>
            <a:r>
              <a:rPr sz="4000" b="1" spc="10" dirty="0" smtClean="0">
                <a:solidFill>
                  <a:srgbClr val="3F3F3F"/>
                </a:solidFill>
                <a:latin typeface="Calibri"/>
                <a:cs typeface="Calibri"/>
              </a:rPr>
              <a:t>D</a:t>
            </a:r>
            <a:r>
              <a:rPr sz="4000" b="1" spc="-55" dirty="0" smtClean="0">
                <a:solidFill>
                  <a:srgbClr val="3F3F3F"/>
                </a:solidFill>
                <a:latin typeface="Calibri"/>
                <a:cs typeface="Calibri"/>
              </a:rPr>
              <a:t>O</a:t>
            </a:r>
            <a:r>
              <a:rPr sz="4000" b="1" spc="-25" dirty="0" smtClean="0">
                <a:solidFill>
                  <a:srgbClr val="3F3F3F"/>
                </a:solidFill>
                <a:latin typeface="Calibri"/>
                <a:cs typeface="Calibri"/>
              </a:rPr>
              <a:t>W</a:t>
            </a:r>
            <a:r>
              <a:rPr sz="4000" b="1" dirty="0" smtClean="0">
                <a:solidFill>
                  <a:srgbClr val="3F3F3F"/>
                </a:solidFill>
                <a:latin typeface="Calibri"/>
                <a:cs typeface="Calibri"/>
              </a:rPr>
              <a:t>S</a:t>
            </a:r>
            <a:r>
              <a:rPr sz="4000" b="1" spc="-10" dirty="0" smtClean="0">
                <a:solidFill>
                  <a:srgbClr val="3F3F3F"/>
                </a:solidFill>
                <a:latin typeface="Calibri"/>
                <a:cs typeface="Calibri"/>
              </a:rPr>
              <a:t>KA</a:t>
            </a:r>
            <a:r>
              <a:rPr sz="4000" b="1" spc="4" dirty="0" smtClean="0">
                <a:solidFill>
                  <a:srgbClr val="3F3F3F"/>
                </a:solidFill>
                <a:latin typeface="Calibri"/>
                <a:cs typeface="Calibri"/>
              </a:rPr>
              <a:t>-</a:t>
            </a:r>
            <a:r>
              <a:rPr sz="4000" b="1" spc="-14" dirty="0" smtClean="0">
                <a:solidFill>
                  <a:srgbClr val="3F3F3F"/>
                </a:solidFill>
                <a:latin typeface="Calibri"/>
                <a:cs typeface="Calibri"/>
              </a:rPr>
              <a:t>C</a:t>
            </a:r>
            <a:r>
              <a:rPr sz="4000" b="1" spc="-10" dirty="0" smtClean="0">
                <a:solidFill>
                  <a:srgbClr val="3F3F3F"/>
                </a:solidFill>
                <a:latin typeface="Calibri"/>
                <a:cs typeface="Calibri"/>
              </a:rPr>
              <a:t>U</a:t>
            </a:r>
            <a:r>
              <a:rPr sz="4000" b="1" spc="-4" dirty="0" smtClean="0">
                <a:solidFill>
                  <a:srgbClr val="3F3F3F"/>
                </a:solidFill>
                <a:latin typeface="Calibri"/>
                <a:cs typeface="Calibri"/>
              </a:rPr>
              <a:t>R</a:t>
            </a:r>
            <a:r>
              <a:rPr sz="4000" b="1" dirty="0" smtClean="0">
                <a:solidFill>
                  <a:srgbClr val="3F3F3F"/>
                </a:solidFill>
                <a:latin typeface="Calibri"/>
                <a:cs typeface="Calibri"/>
              </a:rPr>
              <a:t>IE</a:t>
            </a:r>
            <a:r>
              <a:rPr lang="uk-UA" sz="4000" b="1" spc="130" dirty="0" smtClean="0">
                <a:solidFill>
                  <a:srgbClr val="3F3F3F"/>
                </a:solidFill>
                <a:latin typeface="Calibri"/>
                <a:cs typeface="Calibri"/>
              </a:rPr>
              <a:t> – ЦЕ </a:t>
            </a:r>
            <a:r>
              <a:rPr lang="uk-UA" sz="4000" b="1" dirty="0" smtClean="0">
                <a:solidFill>
                  <a:srgbClr val="3F3F3F"/>
                </a:solidFill>
                <a:latin typeface="Calibri"/>
                <a:cs typeface="Calibri"/>
              </a:rPr>
              <a:t>БІЛЬШЕ, НІЖ ДОСЛІДЖЕННЯ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711708" y="3581400"/>
            <a:ext cx="8763000" cy="6278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lang="uk-UA" sz="4000" b="1" dirty="0" smtClean="0">
                <a:solidFill>
                  <a:srgbClr val="008697"/>
                </a:solidFill>
                <a:latin typeface="Calibri"/>
                <a:cs typeface="Calibri"/>
              </a:rPr>
              <a:t>СЕКЦІЯ НАПИСАННЯ</a:t>
            </a:r>
            <a:r>
              <a:rPr sz="4000" b="1" spc="35" dirty="0" smtClean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sz="4000" b="1" spc="4" dirty="0">
                <a:solidFill>
                  <a:srgbClr val="008697"/>
                </a:solidFill>
                <a:latin typeface="Calibri"/>
                <a:cs typeface="Calibri"/>
              </a:rPr>
              <a:t>1</a:t>
            </a:r>
            <a:r>
              <a:rPr sz="4000" b="1" dirty="0">
                <a:solidFill>
                  <a:srgbClr val="008697"/>
                </a:solidFill>
                <a:latin typeface="Calibri"/>
                <a:cs typeface="Calibri"/>
              </a:rPr>
              <a:t>:</a:t>
            </a:r>
            <a:r>
              <a:rPr sz="4000" b="1" spc="-20" dirty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lang="uk-UA" sz="4000" b="1" spc="-10" dirty="0" smtClean="0">
                <a:solidFill>
                  <a:srgbClr val="008697"/>
                </a:solidFill>
                <a:latin typeface="Calibri"/>
                <a:cs typeface="Calibri"/>
              </a:rPr>
              <a:t>ДОСКОНАЛІСТЬ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609600" y="762000"/>
            <a:ext cx="9147175" cy="10779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500" spc="-4" dirty="0">
                <a:latin typeface="Arial" pitchFamily="34" charset="0"/>
                <a:cs typeface="Arial" pitchFamily="34" charset="0"/>
              </a:rPr>
              <a:t>Mari</a:t>
            </a:r>
            <a:r>
              <a:rPr sz="3500" dirty="0">
                <a:latin typeface="Arial" pitchFamily="34" charset="0"/>
                <a:cs typeface="Arial" pitchFamily="34" charset="0"/>
              </a:rPr>
              <a:t>e Skłodowska</a:t>
            </a:r>
            <a:r>
              <a:rPr sz="3500" spc="-10" dirty="0">
                <a:latin typeface="Arial" pitchFamily="34" charset="0"/>
                <a:cs typeface="Arial" pitchFamily="34" charset="0"/>
              </a:rPr>
              <a:t> </a:t>
            </a:r>
            <a:r>
              <a:rPr sz="3500" spc="-4" dirty="0">
                <a:latin typeface="Arial" pitchFamily="34" charset="0"/>
                <a:cs typeface="Arial" pitchFamily="34" charset="0"/>
              </a:rPr>
              <a:t>Curi</a:t>
            </a:r>
            <a:r>
              <a:rPr sz="3500" dirty="0">
                <a:latin typeface="Arial" pitchFamily="34" charset="0"/>
                <a:cs typeface="Arial" pitchFamily="34" charset="0"/>
              </a:rPr>
              <a:t>e</a:t>
            </a:r>
            <a:r>
              <a:rPr sz="3500" spc="4" dirty="0">
                <a:latin typeface="Arial" pitchFamily="34" charset="0"/>
                <a:cs typeface="Arial" pitchFamily="34" charset="0"/>
              </a:rPr>
              <a:t> </a:t>
            </a:r>
            <a:r>
              <a:rPr sz="3500" dirty="0">
                <a:latin typeface="Arial" pitchFamily="34" charset="0"/>
                <a:cs typeface="Arial" pitchFamily="34" charset="0"/>
              </a:rPr>
              <a:t>Actions у Горизонт</a:t>
            </a:r>
            <a:r>
              <a:rPr sz="3500" spc="-10" dirty="0">
                <a:latin typeface="Arial" pitchFamily="34" charset="0"/>
                <a:cs typeface="Arial" pitchFamily="34" charset="0"/>
              </a:rPr>
              <a:t> </a:t>
            </a:r>
            <a:r>
              <a:rPr sz="3500" dirty="0">
                <a:latin typeface="Arial" pitchFamily="34" charset="0"/>
                <a:cs typeface="Arial" pitchFamily="34" charset="0"/>
              </a:rPr>
              <a:t>2020</a:t>
            </a:r>
            <a:r>
              <a:rPr sz="3500" spc="25" dirty="0">
                <a:latin typeface="Arial" pitchFamily="34" charset="0"/>
                <a:cs typeface="Arial" pitchFamily="34" charset="0"/>
              </a:rPr>
              <a:t>:</a:t>
            </a:r>
            <a:endParaRPr sz="3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8632" y="2712303"/>
            <a:ext cx="4867767" cy="20236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algn="just">
              <a:lnSpc>
                <a:spcPct val="161200"/>
              </a:lnSpc>
            </a:pPr>
            <a:r>
              <a:rPr sz="2500" b="1" spc="14" dirty="0">
                <a:latin typeface="Times New Roman" pitchFamily="18" charset="0"/>
                <a:cs typeface="Times New Roman" pitchFamily="18" charset="0"/>
              </a:rPr>
              <a:t>Бюджет</a:t>
            </a:r>
            <a:r>
              <a:rPr sz="2500" b="1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b="1" spc="14" dirty="0">
                <a:latin typeface="Times New Roman" pitchFamily="18" charset="0"/>
                <a:cs typeface="Times New Roman" pitchFamily="18" charset="0"/>
              </a:rPr>
              <a:t>становить</a:t>
            </a:r>
            <a:r>
              <a:rPr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b="1" spc="10" dirty="0">
                <a:latin typeface="Times New Roman" pitchFamily="18" charset="0"/>
                <a:cs typeface="Times New Roman" pitchFamily="18" charset="0"/>
              </a:rPr>
              <a:t>€6.2 </a:t>
            </a:r>
            <a:endParaRPr lang="uk-UA" sz="2500" b="1" spc="10" dirty="0" smtClean="0">
              <a:latin typeface="Times New Roman" pitchFamily="18" charset="0"/>
              <a:cs typeface="Times New Roman" pitchFamily="18" charset="0"/>
            </a:endParaRPr>
          </a:p>
          <a:p>
            <a:pPr marL="12699" marR="5080" algn="just">
              <a:lnSpc>
                <a:spcPct val="161200"/>
              </a:lnSpc>
            </a:pPr>
            <a:r>
              <a:rPr sz="2500" spc="14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Фінансує</a:t>
            </a:r>
            <a:r>
              <a:rPr sz="25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b="1" i="1" spc="1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УСІ</a:t>
            </a:r>
            <a:r>
              <a:rPr sz="2500" b="1" i="1" spc="4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b="1" i="1" spc="14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НАУКОВІ</a:t>
            </a:r>
            <a:r>
              <a:rPr sz="2500" b="1" i="1" spc="4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b="1" i="1" spc="14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endParaRPr sz="2500" i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699" marR="212066" algn="just">
              <a:lnSpc>
                <a:spcPct val="102099"/>
              </a:lnSpc>
            </a:pPr>
            <a:r>
              <a:rPr sz="2500" spc="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sz="2500" spc="1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безвідносно</a:t>
            </a:r>
            <a:r>
              <a:rPr sz="2500" spc="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spc="1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до</a:t>
            </a:r>
            <a:r>
              <a:rPr sz="2500" spc="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spc="14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тематичних</a:t>
            </a:r>
            <a:r>
              <a:rPr sz="2500" spc="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spc="1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uk-UA" sz="2500" spc="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явок</a:t>
            </a:r>
            <a:r>
              <a:rPr sz="25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spc="1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sz="2500" spc="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spc="1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пропозиці</a:t>
            </a:r>
            <a:r>
              <a:rPr sz="2500" spc="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й)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8634" y="5649354"/>
            <a:ext cx="4715510" cy="7848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>
              <a:lnSpc>
                <a:spcPct val="102099"/>
              </a:lnSpc>
            </a:pPr>
            <a:r>
              <a:rPr sz="2500" spc="1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Запроваджена</a:t>
            </a:r>
            <a:r>
              <a:rPr sz="2500" spc="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spc="1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через</a:t>
            </a:r>
            <a:r>
              <a:rPr sz="2500" spc="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spc="1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конкурси</a:t>
            </a:r>
            <a:r>
              <a:rPr sz="2500" spc="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проектів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281929" y="3721609"/>
            <a:ext cx="2718816" cy="27157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857257" y="4242244"/>
            <a:ext cx="1577340" cy="17312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154922" algn="just">
              <a:lnSpc>
                <a:spcPts val="4459"/>
              </a:lnSpc>
            </a:pPr>
            <a:r>
              <a:rPr sz="4000" spc="-10" dirty="0">
                <a:solidFill>
                  <a:srgbClr val="3F3F3F"/>
                </a:solidFill>
                <a:latin typeface="Calibri"/>
                <a:cs typeface="Calibri"/>
              </a:rPr>
              <a:t>M</a:t>
            </a:r>
            <a:r>
              <a:rPr sz="4000" dirty="0">
                <a:solidFill>
                  <a:srgbClr val="3F3F3F"/>
                </a:solidFill>
                <a:latin typeface="Calibri"/>
                <a:cs typeface="Calibri"/>
              </a:rPr>
              <a:t>arie </a:t>
            </a:r>
            <a:r>
              <a:rPr sz="4000" spc="4" dirty="0">
                <a:solidFill>
                  <a:srgbClr val="3F3F3F"/>
                </a:solidFill>
                <a:latin typeface="Calibri"/>
                <a:cs typeface="Calibri"/>
              </a:rPr>
              <a:t>S-</a:t>
            </a:r>
            <a:r>
              <a:rPr sz="4000" spc="-4" dirty="0">
                <a:solidFill>
                  <a:srgbClr val="3F3F3F"/>
                </a:solidFill>
                <a:latin typeface="Calibri"/>
                <a:cs typeface="Calibri"/>
              </a:rPr>
              <a:t>C</a:t>
            </a:r>
            <a:r>
              <a:rPr sz="4000" dirty="0">
                <a:solidFill>
                  <a:srgbClr val="3F3F3F"/>
                </a:solidFill>
                <a:latin typeface="Calibri"/>
                <a:cs typeface="Calibri"/>
              </a:rPr>
              <a:t>urie </a:t>
            </a:r>
            <a:r>
              <a:rPr sz="4000" spc="4" dirty="0">
                <a:solidFill>
                  <a:srgbClr val="3F3F3F"/>
                </a:solidFill>
                <a:latin typeface="Calibri"/>
                <a:cs typeface="Calibri"/>
              </a:rPr>
              <a:t>A</a:t>
            </a:r>
            <a:r>
              <a:rPr sz="4000" spc="-14" dirty="0">
                <a:solidFill>
                  <a:srgbClr val="3F3F3F"/>
                </a:solidFill>
                <a:latin typeface="Calibri"/>
                <a:cs typeface="Calibri"/>
              </a:rPr>
              <a:t>c</a:t>
            </a:r>
            <a:r>
              <a:rPr sz="4000" spc="4" dirty="0">
                <a:solidFill>
                  <a:srgbClr val="3F3F3F"/>
                </a:solidFill>
                <a:latin typeface="Calibri"/>
                <a:cs typeface="Calibri"/>
              </a:rPr>
              <a:t>t</a:t>
            </a:r>
            <a:r>
              <a:rPr sz="4000" dirty="0">
                <a:solidFill>
                  <a:srgbClr val="3F3F3F"/>
                </a:solidFill>
                <a:latin typeface="Calibri"/>
                <a:cs typeface="Calibri"/>
              </a:rPr>
              <a:t>i</a:t>
            </a:r>
            <a:r>
              <a:rPr sz="4000" spc="-4" dirty="0">
                <a:solidFill>
                  <a:srgbClr val="3F3F3F"/>
                </a:solidFill>
                <a:latin typeface="Calibri"/>
                <a:cs typeface="Calibri"/>
              </a:rPr>
              <a:t>o</a:t>
            </a:r>
            <a:r>
              <a:rPr sz="4000" dirty="0">
                <a:solidFill>
                  <a:srgbClr val="3F3F3F"/>
                </a:solidFill>
                <a:latin typeface="Calibri"/>
                <a:cs typeface="Calibri"/>
              </a:rPr>
              <a:t>ns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955536" y="2639567"/>
            <a:ext cx="1371600" cy="13746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100950" y="3152620"/>
            <a:ext cx="1080770" cy="3139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spc="-4" dirty="0">
                <a:solidFill>
                  <a:srgbClr val="3F3F3F"/>
                </a:solidFill>
                <a:latin typeface="Calibri"/>
                <a:cs typeface="Calibri"/>
              </a:rPr>
              <a:t>Навчання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470393" y="5266945"/>
            <a:ext cx="1374647" cy="137464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546211" y="5821941"/>
            <a:ext cx="1223010" cy="279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0" dirty="0">
                <a:solidFill>
                  <a:srgbClr val="3F3F3F"/>
                </a:solidFill>
                <a:latin typeface="Calibri"/>
                <a:cs typeface="Calibri"/>
              </a:rPr>
              <a:t>Мобільність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437633" y="5266945"/>
            <a:ext cx="1374647" cy="137464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691421" y="5796638"/>
            <a:ext cx="859155" cy="3139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spc="14" dirty="0">
                <a:solidFill>
                  <a:srgbClr val="3F3F3F"/>
                </a:solidFill>
                <a:latin typeface="Calibri"/>
                <a:cs typeface="Calibri"/>
              </a:rPr>
              <a:t>Кар'єра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330952" y="637033"/>
            <a:ext cx="36575" cy="9448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355336" y="1530096"/>
            <a:ext cx="12191" cy="5181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172967" y="1670304"/>
            <a:ext cx="91439" cy="3657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193792" y="1584959"/>
            <a:ext cx="161543" cy="12191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471672" y="1706880"/>
            <a:ext cx="222503" cy="11277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758184" y="1706880"/>
            <a:ext cx="280415" cy="14325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4820" y="619976"/>
            <a:ext cx="6868761" cy="919461"/>
          </a:xfrm>
          <a:prstGeom prst="rect">
            <a:avLst/>
          </a:prstGeom>
        </p:spPr>
        <p:txBody>
          <a:bodyPr vert="horz" wrap="square" lIns="0" tIns="179049" rIns="0" bIns="0" rtlCol="0">
            <a:spAutoFit/>
          </a:bodyPr>
          <a:lstStyle/>
          <a:p>
            <a:pPr marL="2025413"/>
            <a:r>
              <a:rPr sz="4800" dirty="0">
                <a:latin typeface="Arial" pitchFamily="34" charset="0"/>
                <a:cs typeface="Arial" pitchFamily="34" charset="0"/>
              </a:rPr>
              <a:t>5</a:t>
            </a:r>
            <a:r>
              <a:rPr sz="4800" spc="4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4800" dirty="0" smtClean="0">
                <a:latin typeface="Arial" pitchFamily="34" charset="0"/>
                <a:cs typeface="Arial" pitchFamily="34" charset="0"/>
              </a:rPr>
              <a:t>Секцій</a:t>
            </a:r>
            <a:endParaRPr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81074" y="1731264"/>
            <a:ext cx="5900927" cy="8442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547623" y="2041653"/>
            <a:ext cx="5185410" cy="261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6034" indent="-173335">
              <a:buChar char="•"/>
              <a:tabLst>
                <a:tab pos="186669" algn="l"/>
              </a:tabLst>
            </a:pPr>
            <a:r>
              <a:rPr lang="uk-UA" sz="1700" dirty="0" smtClean="0">
                <a:latin typeface="Calibri"/>
                <a:cs typeface="Calibri"/>
              </a:rPr>
              <a:t>Якість і надійність досліджень/інновацій</a:t>
            </a:r>
            <a:endParaRPr sz="17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508760" y="1642873"/>
            <a:ext cx="984885" cy="1024255"/>
          </a:xfrm>
          <a:custGeom>
            <a:avLst/>
            <a:gdLst/>
            <a:ahLst/>
            <a:cxnLst/>
            <a:rect l="l" t="t" r="r" b="b"/>
            <a:pathLst>
              <a:path w="984885" h="1024255">
                <a:moveTo>
                  <a:pt x="984503" y="859535"/>
                </a:moveTo>
                <a:lnTo>
                  <a:pt x="984433" y="159697"/>
                </a:lnTo>
                <a:lnTo>
                  <a:pt x="977596" y="116916"/>
                </a:lnTo>
                <a:lnTo>
                  <a:pt x="960600" y="78675"/>
                </a:lnTo>
                <a:lnTo>
                  <a:pt x="934890" y="46420"/>
                </a:lnTo>
                <a:lnTo>
                  <a:pt x="901910" y="21593"/>
                </a:lnTo>
                <a:lnTo>
                  <a:pt x="863102" y="5639"/>
                </a:lnTo>
                <a:lnTo>
                  <a:pt x="819911" y="0"/>
                </a:lnTo>
                <a:lnTo>
                  <a:pt x="159697" y="70"/>
                </a:lnTo>
                <a:lnTo>
                  <a:pt x="116916" y="6907"/>
                </a:lnTo>
                <a:lnTo>
                  <a:pt x="78675" y="23903"/>
                </a:lnTo>
                <a:lnTo>
                  <a:pt x="46420" y="49613"/>
                </a:lnTo>
                <a:lnTo>
                  <a:pt x="21593" y="82593"/>
                </a:lnTo>
                <a:lnTo>
                  <a:pt x="5639" y="121401"/>
                </a:lnTo>
                <a:lnTo>
                  <a:pt x="0" y="164591"/>
                </a:lnTo>
                <a:lnTo>
                  <a:pt x="70" y="864430"/>
                </a:lnTo>
                <a:lnTo>
                  <a:pt x="6907" y="907211"/>
                </a:lnTo>
                <a:lnTo>
                  <a:pt x="23903" y="945452"/>
                </a:lnTo>
                <a:lnTo>
                  <a:pt x="49613" y="977707"/>
                </a:lnTo>
                <a:lnTo>
                  <a:pt x="82593" y="1002534"/>
                </a:lnTo>
                <a:lnTo>
                  <a:pt x="121401" y="1018488"/>
                </a:lnTo>
                <a:lnTo>
                  <a:pt x="164591" y="1024127"/>
                </a:lnTo>
                <a:lnTo>
                  <a:pt x="824806" y="1024057"/>
                </a:lnTo>
                <a:lnTo>
                  <a:pt x="867587" y="1017220"/>
                </a:lnTo>
                <a:lnTo>
                  <a:pt x="905828" y="1000224"/>
                </a:lnTo>
                <a:lnTo>
                  <a:pt x="938083" y="974514"/>
                </a:lnTo>
                <a:lnTo>
                  <a:pt x="962910" y="941534"/>
                </a:lnTo>
                <a:lnTo>
                  <a:pt x="978864" y="902726"/>
                </a:lnTo>
                <a:lnTo>
                  <a:pt x="984503" y="859535"/>
                </a:lnTo>
                <a:close/>
              </a:path>
            </a:pathLst>
          </a:custGeom>
          <a:solidFill>
            <a:srgbClr val="4F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96567" y="1630679"/>
            <a:ext cx="1009015" cy="1049020"/>
          </a:xfrm>
          <a:custGeom>
            <a:avLst/>
            <a:gdLst/>
            <a:ahLst/>
            <a:cxnLst/>
            <a:rect l="l" t="t" r="r" b="b"/>
            <a:pathLst>
              <a:path w="1009014" h="1049020">
                <a:moveTo>
                  <a:pt x="1008887" y="890015"/>
                </a:moveTo>
                <a:lnTo>
                  <a:pt x="1008887" y="158495"/>
                </a:lnTo>
                <a:lnTo>
                  <a:pt x="1005839" y="140207"/>
                </a:lnTo>
                <a:lnTo>
                  <a:pt x="987551" y="91439"/>
                </a:lnTo>
                <a:lnTo>
                  <a:pt x="944879" y="39623"/>
                </a:lnTo>
                <a:lnTo>
                  <a:pt x="929639" y="30479"/>
                </a:lnTo>
                <a:lnTo>
                  <a:pt x="917447" y="21335"/>
                </a:lnTo>
                <a:lnTo>
                  <a:pt x="899159" y="12191"/>
                </a:lnTo>
                <a:lnTo>
                  <a:pt x="883919" y="6095"/>
                </a:lnTo>
                <a:lnTo>
                  <a:pt x="868679" y="3047"/>
                </a:lnTo>
                <a:lnTo>
                  <a:pt x="850391" y="0"/>
                </a:lnTo>
                <a:lnTo>
                  <a:pt x="158495" y="0"/>
                </a:lnTo>
                <a:lnTo>
                  <a:pt x="140207" y="3047"/>
                </a:lnTo>
                <a:lnTo>
                  <a:pt x="124967" y="9143"/>
                </a:lnTo>
                <a:lnTo>
                  <a:pt x="106679" y="15239"/>
                </a:lnTo>
                <a:lnTo>
                  <a:pt x="64007" y="39623"/>
                </a:lnTo>
                <a:lnTo>
                  <a:pt x="30479" y="79247"/>
                </a:lnTo>
                <a:lnTo>
                  <a:pt x="21335" y="91439"/>
                </a:lnTo>
                <a:lnTo>
                  <a:pt x="15239" y="106679"/>
                </a:lnTo>
                <a:lnTo>
                  <a:pt x="9143" y="124967"/>
                </a:lnTo>
                <a:lnTo>
                  <a:pt x="3047" y="140207"/>
                </a:lnTo>
                <a:lnTo>
                  <a:pt x="0" y="158495"/>
                </a:lnTo>
                <a:lnTo>
                  <a:pt x="0" y="890015"/>
                </a:lnTo>
                <a:lnTo>
                  <a:pt x="3047" y="908303"/>
                </a:lnTo>
                <a:lnTo>
                  <a:pt x="9143" y="923543"/>
                </a:lnTo>
                <a:lnTo>
                  <a:pt x="15239" y="941831"/>
                </a:lnTo>
                <a:lnTo>
                  <a:pt x="21335" y="957071"/>
                </a:lnTo>
                <a:lnTo>
                  <a:pt x="27431" y="965199"/>
                </a:lnTo>
                <a:lnTo>
                  <a:pt x="27431" y="161543"/>
                </a:lnTo>
                <a:lnTo>
                  <a:pt x="33527" y="131063"/>
                </a:lnTo>
                <a:lnTo>
                  <a:pt x="51815" y="91439"/>
                </a:lnTo>
                <a:lnTo>
                  <a:pt x="82295" y="57911"/>
                </a:lnTo>
                <a:lnTo>
                  <a:pt x="118871" y="36575"/>
                </a:lnTo>
                <a:lnTo>
                  <a:pt x="131063" y="33527"/>
                </a:lnTo>
                <a:lnTo>
                  <a:pt x="146303" y="27431"/>
                </a:lnTo>
                <a:lnTo>
                  <a:pt x="161543" y="27431"/>
                </a:lnTo>
                <a:lnTo>
                  <a:pt x="176783" y="24383"/>
                </a:lnTo>
                <a:lnTo>
                  <a:pt x="832103" y="24383"/>
                </a:lnTo>
                <a:lnTo>
                  <a:pt x="847343" y="27431"/>
                </a:lnTo>
                <a:lnTo>
                  <a:pt x="862583" y="27431"/>
                </a:lnTo>
                <a:lnTo>
                  <a:pt x="877823" y="33527"/>
                </a:lnTo>
                <a:lnTo>
                  <a:pt x="929639" y="60959"/>
                </a:lnTo>
                <a:lnTo>
                  <a:pt x="947927" y="82295"/>
                </a:lnTo>
                <a:lnTo>
                  <a:pt x="957071" y="91439"/>
                </a:lnTo>
                <a:lnTo>
                  <a:pt x="966215" y="103631"/>
                </a:lnTo>
                <a:lnTo>
                  <a:pt x="972311" y="118871"/>
                </a:lnTo>
                <a:lnTo>
                  <a:pt x="975359" y="131063"/>
                </a:lnTo>
                <a:lnTo>
                  <a:pt x="981455" y="146303"/>
                </a:lnTo>
                <a:lnTo>
                  <a:pt x="981455" y="161543"/>
                </a:lnTo>
                <a:lnTo>
                  <a:pt x="984503" y="176783"/>
                </a:lnTo>
                <a:lnTo>
                  <a:pt x="984503" y="959103"/>
                </a:lnTo>
                <a:lnTo>
                  <a:pt x="996695" y="938783"/>
                </a:lnTo>
                <a:lnTo>
                  <a:pt x="999743" y="923543"/>
                </a:lnTo>
                <a:lnTo>
                  <a:pt x="1005839" y="905255"/>
                </a:lnTo>
                <a:lnTo>
                  <a:pt x="1008887" y="890015"/>
                </a:lnTo>
                <a:close/>
              </a:path>
              <a:path w="1009014" h="1049020">
                <a:moveTo>
                  <a:pt x="984503" y="959103"/>
                </a:moveTo>
                <a:lnTo>
                  <a:pt x="984503" y="871727"/>
                </a:lnTo>
                <a:lnTo>
                  <a:pt x="981455" y="886967"/>
                </a:lnTo>
                <a:lnTo>
                  <a:pt x="981455" y="902207"/>
                </a:lnTo>
                <a:lnTo>
                  <a:pt x="975359" y="917447"/>
                </a:lnTo>
                <a:lnTo>
                  <a:pt x="947927" y="969263"/>
                </a:lnTo>
                <a:lnTo>
                  <a:pt x="926591" y="987551"/>
                </a:lnTo>
                <a:lnTo>
                  <a:pt x="917447" y="996695"/>
                </a:lnTo>
                <a:lnTo>
                  <a:pt x="905255" y="1005839"/>
                </a:lnTo>
                <a:lnTo>
                  <a:pt x="890015" y="1011935"/>
                </a:lnTo>
                <a:lnTo>
                  <a:pt x="877823" y="1014983"/>
                </a:lnTo>
                <a:lnTo>
                  <a:pt x="862583" y="1021079"/>
                </a:lnTo>
                <a:lnTo>
                  <a:pt x="161543" y="1021079"/>
                </a:lnTo>
                <a:lnTo>
                  <a:pt x="131063" y="1014983"/>
                </a:lnTo>
                <a:lnTo>
                  <a:pt x="118871" y="1008887"/>
                </a:lnTo>
                <a:lnTo>
                  <a:pt x="103631" y="1002791"/>
                </a:lnTo>
                <a:lnTo>
                  <a:pt x="70103" y="978407"/>
                </a:lnTo>
                <a:lnTo>
                  <a:pt x="42671" y="941831"/>
                </a:lnTo>
                <a:lnTo>
                  <a:pt x="33527" y="914399"/>
                </a:lnTo>
                <a:lnTo>
                  <a:pt x="27431" y="902207"/>
                </a:lnTo>
                <a:lnTo>
                  <a:pt x="27431" y="965199"/>
                </a:lnTo>
                <a:lnTo>
                  <a:pt x="30479" y="969263"/>
                </a:lnTo>
                <a:lnTo>
                  <a:pt x="39623" y="984503"/>
                </a:lnTo>
                <a:lnTo>
                  <a:pt x="94487" y="1027175"/>
                </a:lnTo>
                <a:lnTo>
                  <a:pt x="143255" y="1045463"/>
                </a:lnTo>
                <a:lnTo>
                  <a:pt x="158495" y="1048511"/>
                </a:lnTo>
                <a:lnTo>
                  <a:pt x="850391" y="1048511"/>
                </a:lnTo>
                <a:lnTo>
                  <a:pt x="917447" y="1027175"/>
                </a:lnTo>
                <a:lnTo>
                  <a:pt x="969263" y="984503"/>
                </a:lnTo>
                <a:lnTo>
                  <a:pt x="984503" y="9591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697229" y="1928878"/>
            <a:ext cx="610870" cy="5755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700" spc="-10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sz="3700" spc="-14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3700" spc="-4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3700" dirty="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493264" y="2819400"/>
            <a:ext cx="5876925" cy="817244"/>
          </a:xfrm>
          <a:custGeom>
            <a:avLst/>
            <a:gdLst/>
            <a:ahLst/>
            <a:cxnLst/>
            <a:rect l="l" t="t" r="r" b="b"/>
            <a:pathLst>
              <a:path w="5876925" h="817245">
                <a:moveTo>
                  <a:pt x="5876543" y="682751"/>
                </a:moveTo>
                <a:lnTo>
                  <a:pt x="5876543" y="137159"/>
                </a:lnTo>
                <a:lnTo>
                  <a:pt x="5876535" y="135576"/>
                </a:lnTo>
                <a:lnTo>
                  <a:pt x="5869240" y="92500"/>
                </a:lnTo>
                <a:lnTo>
                  <a:pt x="5849890" y="55255"/>
                </a:lnTo>
                <a:lnTo>
                  <a:pt x="5820777" y="25990"/>
                </a:lnTo>
                <a:lnTo>
                  <a:pt x="5784193" y="6855"/>
                </a:lnTo>
                <a:lnTo>
                  <a:pt x="5742431" y="0"/>
                </a:lnTo>
                <a:lnTo>
                  <a:pt x="0" y="0"/>
                </a:lnTo>
                <a:lnTo>
                  <a:pt x="0" y="816863"/>
                </a:lnTo>
                <a:lnTo>
                  <a:pt x="5756003" y="816160"/>
                </a:lnTo>
                <a:lnTo>
                  <a:pt x="5796813" y="805064"/>
                </a:lnTo>
                <a:lnTo>
                  <a:pt x="5831561" y="782319"/>
                </a:lnTo>
                <a:lnTo>
                  <a:pt x="5857874" y="750296"/>
                </a:lnTo>
                <a:lnTo>
                  <a:pt x="5873381" y="711368"/>
                </a:lnTo>
                <a:lnTo>
                  <a:pt x="5876543" y="682751"/>
                </a:lnTo>
                <a:close/>
              </a:path>
            </a:pathLst>
          </a:custGeom>
          <a:solidFill>
            <a:srgbClr val="E6B8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481072" y="2807208"/>
            <a:ext cx="5903975" cy="8442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547622" y="2995679"/>
            <a:ext cx="5722620" cy="4873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>
              <a:lnSpc>
                <a:spcPts val="1900"/>
              </a:lnSpc>
              <a:tabLst>
                <a:tab pos="186669" algn="l"/>
              </a:tabLst>
            </a:pPr>
            <a:r>
              <a:rPr lang="uk-UA" sz="1700" dirty="0" smtClean="0">
                <a:latin typeface="Calibri"/>
                <a:cs typeface="Calibri"/>
              </a:rPr>
              <a:t>Якість та придатність навчання і передачі знань між дослідником і приймаючою стороною</a:t>
            </a:r>
            <a:endParaRPr sz="1700" dirty="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8760" y="2715768"/>
            <a:ext cx="984885" cy="1024255"/>
          </a:xfrm>
          <a:custGeom>
            <a:avLst/>
            <a:gdLst/>
            <a:ahLst/>
            <a:cxnLst/>
            <a:rect l="l" t="t" r="r" b="b"/>
            <a:pathLst>
              <a:path w="984885" h="1024254">
                <a:moveTo>
                  <a:pt x="984503" y="859535"/>
                </a:moveTo>
                <a:lnTo>
                  <a:pt x="984433" y="159855"/>
                </a:lnTo>
                <a:lnTo>
                  <a:pt x="977596" y="118028"/>
                </a:lnTo>
                <a:lnTo>
                  <a:pt x="960600" y="80029"/>
                </a:lnTo>
                <a:lnTo>
                  <a:pt x="934890" y="47542"/>
                </a:lnTo>
                <a:lnTo>
                  <a:pt x="901910" y="22252"/>
                </a:lnTo>
                <a:lnTo>
                  <a:pt x="863102" y="5843"/>
                </a:lnTo>
                <a:lnTo>
                  <a:pt x="819911" y="0"/>
                </a:lnTo>
                <a:lnTo>
                  <a:pt x="159697" y="72"/>
                </a:lnTo>
                <a:lnTo>
                  <a:pt x="116916" y="7154"/>
                </a:lnTo>
                <a:lnTo>
                  <a:pt x="78675" y="24617"/>
                </a:lnTo>
                <a:lnTo>
                  <a:pt x="46420" y="50776"/>
                </a:lnTo>
                <a:lnTo>
                  <a:pt x="21593" y="83948"/>
                </a:lnTo>
                <a:lnTo>
                  <a:pt x="5639" y="122448"/>
                </a:lnTo>
                <a:lnTo>
                  <a:pt x="0" y="164591"/>
                </a:lnTo>
                <a:lnTo>
                  <a:pt x="70" y="864430"/>
                </a:lnTo>
                <a:lnTo>
                  <a:pt x="6907" y="907211"/>
                </a:lnTo>
                <a:lnTo>
                  <a:pt x="23903" y="945452"/>
                </a:lnTo>
                <a:lnTo>
                  <a:pt x="49613" y="977707"/>
                </a:lnTo>
                <a:lnTo>
                  <a:pt x="82593" y="1002534"/>
                </a:lnTo>
                <a:lnTo>
                  <a:pt x="121401" y="1018488"/>
                </a:lnTo>
                <a:lnTo>
                  <a:pt x="164591" y="1024127"/>
                </a:lnTo>
                <a:lnTo>
                  <a:pt x="824806" y="1024057"/>
                </a:lnTo>
                <a:lnTo>
                  <a:pt x="867587" y="1017220"/>
                </a:lnTo>
                <a:lnTo>
                  <a:pt x="905828" y="1000224"/>
                </a:lnTo>
                <a:lnTo>
                  <a:pt x="938083" y="974514"/>
                </a:lnTo>
                <a:lnTo>
                  <a:pt x="962910" y="941534"/>
                </a:lnTo>
                <a:lnTo>
                  <a:pt x="978864" y="902726"/>
                </a:lnTo>
                <a:lnTo>
                  <a:pt x="984503" y="859535"/>
                </a:lnTo>
                <a:close/>
              </a:path>
            </a:pathLst>
          </a:custGeom>
          <a:solidFill>
            <a:srgbClr val="BF4F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496567" y="2703575"/>
            <a:ext cx="1012190" cy="1049020"/>
          </a:xfrm>
          <a:custGeom>
            <a:avLst/>
            <a:gdLst/>
            <a:ahLst/>
            <a:cxnLst/>
            <a:rect l="l" t="t" r="r" b="b"/>
            <a:pathLst>
              <a:path w="1012189" h="1049020">
                <a:moveTo>
                  <a:pt x="1011935" y="871727"/>
                </a:moveTo>
                <a:lnTo>
                  <a:pt x="1011935" y="176783"/>
                </a:lnTo>
                <a:lnTo>
                  <a:pt x="1002791" y="124967"/>
                </a:lnTo>
                <a:lnTo>
                  <a:pt x="978407" y="79247"/>
                </a:lnTo>
                <a:lnTo>
                  <a:pt x="969263" y="64007"/>
                </a:lnTo>
                <a:lnTo>
                  <a:pt x="932687" y="30479"/>
                </a:lnTo>
                <a:lnTo>
                  <a:pt x="886967" y="9143"/>
                </a:lnTo>
                <a:lnTo>
                  <a:pt x="850391" y="0"/>
                </a:lnTo>
                <a:lnTo>
                  <a:pt x="158495" y="0"/>
                </a:lnTo>
                <a:lnTo>
                  <a:pt x="140207" y="3047"/>
                </a:lnTo>
                <a:lnTo>
                  <a:pt x="124967" y="9143"/>
                </a:lnTo>
                <a:lnTo>
                  <a:pt x="106679" y="15239"/>
                </a:lnTo>
                <a:lnTo>
                  <a:pt x="91439" y="21335"/>
                </a:lnTo>
                <a:lnTo>
                  <a:pt x="76199" y="30479"/>
                </a:lnTo>
                <a:lnTo>
                  <a:pt x="64007" y="42671"/>
                </a:lnTo>
                <a:lnTo>
                  <a:pt x="51815" y="51815"/>
                </a:lnTo>
                <a:lnTo>
                  <a:pt x="21335" y="94487"/>
                </a:lnTo>
                <a:lnTo>
                  <a:pt x="3047" y="143255"/>
                </a:lnTo>
                <a:lnTo>
                  <a:pt x="0" y="161543"/>
                </a:lnTo>
                <a:lnTo>
                  <a:pt x="0" y="890015"/>
                </a:lnTo>
                <a:lnTo>
                  <a:pt x="3047" y="908303"/>
                </a:lnTo>
                <a:lnTo>
                  <a:pt x="9143" y="926591"/>
                </a:lnTo>
                <a:lnTo>
                  <a:pt x="21335" y="957071"/>
                </a:lnTo>
                <a:lnTo>
                  <a:pt x="27431" y="967231"/>
                </a:lnTo>
                <a:lnTo>
                  <a:pt x="27431" y="161543"/>
                </a:lnTo>
                <a:lnTo>
                  <a:pt x="33527" y="131063"/>
                </a:lnTo>
                <a:lnTo>
                  <a:pt x="39623" y="118871"/>
                </a:lnTo>
                <a:lnTo>
                  <a:pt x="45719" y="103631"/>
                </a:lnTo>
                <a:lnTo>
                  <a:pt x="51815" y="91439"/>
                </a:lnTo>
                <a:lnTo>
                  <a:pt x="60959" y="82295"/>
                </a:lnTo>
                <a:lnTo>
                  <a:pt x="70103" y="70103"/>
                </a:lnTo>
                <a:lnTo>
                  <a:pt x="94487" y="51815"/>
                </a:lnTo>
                <a:lnTo>
                  <a:pt x="106679" y="45719"/>
                </a:lnTo>
                <a:lnTo>
                  <a:pt x="118871" y="36575"/>
                </a:lnTo>
                <a:lnTo>
                  <a:pt x="134111" y="33527"/>
                </a:lnTo>
                <a:lnTo>
                  <a:pt x="146303" y="30479"/>
                </a:lnTo>
                <a:lnTo>
                  <a:pt x="161543" y="27431"/>
                </a:lnTo>
                <a:lnTo>
                  <a:pt x="850391" y="27431"/>
                </a:lnTo>
                <a:lnTo>
                  <a:pt x="893063" y="39623"/>
                </a:lnTo>
                <a:lnTo>
                  <a:pt x="941831" y="70103"/>
                </a:lnTo>
                <a:lnTo>
                  <a:pt x="972311" y="118871"/>
                </a:lnTo>
                <a:lnTo>
                  <a:pt x="981455" y="149351"/>
                </a:lnTo>
                <a:lnTo>
                  <a:pt x="984503" y="161543"/>
                </a:lnTo>
                <a:lnTo>
                  <a:pt x="984503" y="965199"/>
                </a:lnTo>
                <a:lnTo>
                  <a:pt x="990599" y="957071"/>
                </a:lnTo>
                <a:lnTo>
                  <a:pt x="996695" y="941831"/>
                </a:lnTo>
                <a:lnTo>
                  <a:pt x="1002791" y="923543"/>
                </a:lnTo>
                <a:lnTo>
                  <a:pt x="1005839" y="908303"/>
                </a:lnTo>
                <a:lnTo>
                  <a:pt x="1011935" y="871727"/>
                </a:lnTo>
                <a:close/>
              </a:path>
              <a:path w="1012189" h="1049020">
                <a:moveTo>
                  <a:pt x="984503" y="965199"/>
                </a:moveTo>
                <a:lnTo>
                  <a:pt x="984503" y="886967"/>
                </a:lnTo>
                <a:lnTo>
                  <a:pt x="978407" y="917447"/>
                </a:lnTo>
                <a:lnTo>
                  <a:pt x="972311" y="932687"/>
                </a:lnTo>
                <a:lnTo>
                  <a:pt x="966215" y="944879"/>
                </a:lnTo>
                <a:lnTo>
                  <a:pt x="957071" y="957071"/>
                </a:lnTo>
                <a:lnTo>
                  <a:pt x="950975" y="969263"/>
                </a:lnTo>
                <a:lnTo>
                  <a:pt x="938783" y="978407"/>
                </a:lnTo>
                <a:lnTo>
                  <a:pt x="929639" y="990599"/>
                </a:lnTo>
                <a:lnTo>
                  <a:pt x="917447" y="996695"/>
                </a:lnTo>
                <a:lnTo>
                  <a:pt x="905255" y="1005839"/>
                </a:lnTo>
                <a:lnTo>
                  <a:pt x="893063" y="1011935"/>
                </a:lnTo>
                <a:lnTo>
                  <a:pt x="877823" y="1018031"/>
                </a:lnTo>
                <a:lnTo>
                  <a:pt x="847343" y="1024127"/>
                </a:lnTo>
                <a:lnTo>
                  <a:pt x="161543" y="1024127"/>
                </a:lnTo>
                <a:lnTo>
                  <a:pt x="146303" y="1021079"/>
                </a:lnTo>
                <a:lnTo>
                  <a:pt x="131063" y="1014983"/>
                </a:lnTo>
                <a:lnTo>
                  <a:pt x="118871" y="1011935"/>
                </a:lnTo>
                <a:lnTo>
                  <a:pt x="79247" y="987551"/>
                </a:lnTo>
                <a:lnTo>
                  <a:pt x="42671" y="944879"/>
                </a:lnTo>
                <a:lnTo>
                  <a:pt x="33527" y="917447"/>
                </a:lnTo>
                <a:lnTo>
                  <a:pt x="27431" y="902207"/>
                </a:lnTo>
                <a:lnTo>
                  <a:pt x="27431" y="967231"/>
                </a:lnTo>
                <a:lnTo>
                  <a:pt x="30479" y="972311"/>
                </a:lnTo>
                <a:lnTo>
                  <a:pt x="64007" y="1008887"/>
                </a:lnTo>
                <a:lnTo>
                  <a:pt x="109727" y="1036319"/>
                </a:lnTo>
                <a:lnTo>
                  <a:pt x="143255" y="1045463"/>
                </a:lnTo>
                <a:lnTo>
                  <a:pt x="158495" y="1048511"/>
                </a:lnTo>
                <a:lnTo>
                  <a:pt x="853439" y="1048511"/>
                </a:lnTo>
                <a:lnTo>
                  <a:pt x="868679" y="1045463"/>
                </a:lnTo>
                <a:lnTo>
                  <a:pt x="886967" y="1042415"/>
                </a:lnTo>
                <a:lnTo>
                  <a:pt x="902207" y="1036319"/>
                </a:lnTo>
                <a:lnTo>
                  <a:pt x="947927" y="1008887"/>
                </a:lnTo>
                <a:lnTo>
                  <a:pt x="960119" y="996695"/>
                </a:lnTo>
                <a:lnTo>
                  <a:pt x="969263" y="984503"/>
                </a:lnTo>
                <a:lnTo>
                  <a:pt x="981455" y="969263"/>
                </a:lnTo>
                <a:lnTo>
                  <a:pt x="984503" y="9651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697229" y="3001774"/>
            <a:ext cx="610870" cy="5755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700" spc="-10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sz="3700" spc="-14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3700" spc="-4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3700" dirty="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481074" y="3880104"/>
            <a:ext cx="5900927" cy="84429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547622" y="4068575"/>
            <a:ext cx="5048250" cy="2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6034" marR="5080" indent="-173335">
              <a:lnSpc>
                <a:spcPts val="1900"/>
              </a:lnSpc>
              <a:buChar char="•"/>
              <a:tabLst>
                <a:tab pos="186669" algn="l"/>
              </a:tabLst>
            </a:pPr>
            <a:r>
              <a:rPr lang="uk-UA" sz="1700" dirty="0" smtClean="0">
                <a:latin typeface="Calibri"/>
                <a:cs typeface="Calibri"/>
              </a:rPr>
              <a:t>Якість керівництва і інтеграції у команді/інституції</a:t>
            </a:r>
            <a:endParaRPr sz="1700" dirty="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508760" y="3791711"/>
            <a:ext cx="984885" cy="1021080"/>
          </a:xfrm>
          <a:custGeom>
            <a:avLst/>
            <a:gdLst/>
            <a:ahLst/>
            <a:cxnLst/>
            <a:rect l="l" t="t" r="r" b="b"/>
            <a:pathLst>
              <a:path w="984885" h="1021079">
                <a:moveTo>
                  <a:pt x="984503" y="859535"/>
                </a:moveTo>
                <a:lnTo>
                  <a:pt x="984433" y="159697"/>
                </a:lnTo>
                <a:lnTo>
                  <a:pt x="977596" y="116916"/>
                </a:lnTo>
                <a:lnTo>
                  <a:pt x="960600" y="78675"/>
                </a:lnTo>
                <a:lnTo>
                  <a:pt x="934890" y="46420"/>
                </a:lnTo>
                <a:lnTo>
                  <a:pt x="901910" y="21593"/>
                </a:lnTo>
                <a:lnTo>
                  <a:pt x="863102" y="5639"/>
                </a:lnTo>
                <a:lnTo>
                  <a:pt x="819911" y="0"/>
                </a:lnTo>
                <a:lnTo>
                  <a:pt x="159697" y="70"/>
                </a:lnTo>
                <a:lnTo>
                  <a:pt x="116916" y="6907"/>
                </a:lnTo>
                <a:lnTo>
                  <a:pt x="78675" y="23903"/>
                </a:lnTo>
                <a:lnTo>
                  <a:pt x="46420" y="49613"/>
                </a:lnTo>
                <a:lnTo>
                  <a:pt x="21593" y="82593"/>
                </a:lnTo>
                <a:lnTo>
                  <a:pt x="5639" y="121401"/>
                </a:lnTo>
                <a:lnTo>
                  <a:pt x="0" y="164591"/>
                </a:lnTo>
                <a:lnTo>
                  <a:pt x="16" y="861858"/>
                </a:lnTo>
                <a:lnTo>
                  <a:pt x="6353" y="903981"/>
                </a:lnTo>
                <a:lnTo>
                  <a:pt x="23106" y="941959"/>
                </a:lnTo>
                <a:lnTo>
                  <a:pt x="48790" y="974224"/>
                </a:lnTo>
                <a:lnTo>
                  <a:pt x="81922" y="999210"/>
                </a:lnTo>
                <a:lnTo>
                  <a:pt x="121017" y="1015351"/>
                </a:lnTo>
                <a:lnTo>
                  <a:pt x="164591" y="1021079"/>
                </a:lnTo>
                <a:lnTo>
                  <a:pt x="822314" y="1021063"/>
                </a:lnTo>
                <a:lnTo>
                  <a:pt x="865687" y="1014742"/>
                </a:lnTo>
                <a:lnTo>
                  <a:pt x="904503" y="998092"/>
                </a:lnTo>
                <a:lnTo>
                  <a:pt x="937277" y="972680"/>
                </a:lnTo>
                <a:lnTo>
                  <a:pt x="962524" y="940072"/>
                </a:lnTo>
                <a:lnTo>
                  <a:pt x="978761" y="901835"/>
                </a:lnTo>
                <a:lnTo>
                  <a:pt x="984503" y="859535"/>
                </a:lnTo>
                <a:close/>
              </a:path>
            </a:pathLst>
          </a:custGeom>
          <a:solidFill>
            <a:srgbClr val="4F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96567" y="3779521"/>
            <a:ext cx="1009015" cy="1049020"/>
          </a:xfrm>
          <a:custGeom>
            <a:avLst/>
            <a:gdLst/>
            <a:ahLst/>
            <a:cxnLst/>
            <a:rect l="l" t="t" r="r" b="b"/>
            <a:pathLst>
              <a:path w="1009014" h="1049020">
                <a:moveTo>
                  <a:pt x="1008887" y="886967"/>
                </a:moveTo>
                <a:lnTo>
                  <a:pt x="1008887" y="155447"/>
                </a:lnTo>
                <a:lnTo>
                  <a:pt x="1005839" y="140207"/>
                </a:lnTo>
                <a:lnTo>
                  <a:pt x="987551" y="91439"/>
                </a:lnTo>
                <a:lnTo>
                  <a:pt x="957071" y="48767"/>
                </a:lnTo>
                <a:lnTo>
                  <a:pt x="944879" y="39623"/>
                </a:lnTo>
                <a:lnTo>
                  <a:pt x="929639" y="27431"/>
                </a:lnTo>
                <a:lnTo>
                  <a:pt x="917447" y="18287"/>
                </a:lnTo>
                <a:lnTo>
                  <a:pt x="899159" y="12191"/>
                </a:lnTo>
                <a:lnTo>
                  <a:pt x="883919" y="6095"/>
                </a:lnTo>
                <a:lnTo>
                  <a:pt x="868679" y="3047"/>
                </a:lnTo>
                <a:lnTo>
                  <a:pt x="850391" y="0"/>
                </a:lnTo>
                <a:lnTo>
                  <a:pt x="158495" y="0"/>
                </a:lnTo>
                <a:lnTo>
                  <a:pt x="106679" y="12191"/>
                </a:lnTo>
                <a:lnTo>
                  <a:pt x="64007" y="39623"/>
                </a:lnTo>
                <a:lnTo>
                  <a:pt x="30479" y="76199"/>
                </a:lnTo>
                <a:lnTo>
                  <a:pt x="9143" y="121919"/>
                </a:lnTo>
                <a:lnTo>
                  <a:pt x="0" y="158495"/>
                </a:lnTo>
                <a:lnTo>
                  <a:pt x="0" y="890015"/>
                </a:lnTo>
                <a:lnTo>
                  <a:pt x="3047" y="905255"/>
                </a:lnTo>
                <a:lnTo>
                  <a:pt x="9143" y="923543"/>
                </a:lnTo>
                <a:lnTo>
                  <a:pt x="21335" y="954023"/>
                </a:lnTo>
                <a:lnTo>
                  <a:pt x="27431" y="964183"/>
                </a:lnTo>
                <a:lnTo>
                  <a:pt x="27431" y="158495"/>
                </a:lnTo>
                <a:lnTo>
                  <a:pt x="30479" y="143255"/>
                </a:lnTo>
                <a:lnTo>
                  <a:pt x="51815" y="91439"/>
                </a:lnTo>
                <a:lnTo>
                  <a:pt x="82295" y="57911"/>
                </a:lnTo>
                <a:lnTo>
                  <a:pt x="91439" y="48767"/>
                </a:lnTo>
                <a:lnTo>
                  <a:pt x="106679" y="42671"/>
                </a:lnTo>
                <a:lnTo>
                  <a:pt x="131063" y="30479"/>
                </a:lnTo>
                <a:lnTo>
                  <a:pt x="161543" y="24383"/>
                </a:lnTo>
                <a:lnTo>
                  <a:pt x="847343" y="24383"/>
                </a:lnTo>
                <a:lnTo>
                  <a:pt x="877823" y="30479"/>
                </a:lnTo>
                <a:lnTo>
                  <a:pt x="893063" y="36575"/>
                </a:lnTo>
                <a:lnTo>
                  <a:pt x="905255" y="42671"/>
                </a:lnTo>
                <a:lnTo>
                  <a:pt x="917447" y="51815"/>
                </a:lnTo>
                <a:lnTo>
                  <a:pt x="929639" y="57911"/>
                </a:lnTo>
                <a:lnTo>
                  <a:pt x="938783" y="70103"/>
                </a:lnTo>
                <a:lnTo>
                  <a:pt x="947927" y="79247"/>
                </a:lnTo>
                <a:lnTo>
                  <a:pt x="966215" y="103631"/>
                </a:lnTo>
                <a:lnTo>
                  <a:pt x="972311" y="115823"/>
                </a:lnTo>
                <a:lnTo>
                  <a:pt x="975359" y="131063"/>
                </a:lnTo>
                <a:lnTo>
                  <a:pt x="981455" y="146303"/>
                </a:lnTo>
                <a:lnTo>
                  <a:pt x="981455" y="161543"/>
                </a:lnTo>
                <a:lnTo>
                  <a:pt x="984503" y="176783"/>
                </a:lnTo>
                <a:lnTo>
                  <a:pt x="984503" y="959103"/>
                </a:lnTo>
                <a:lnTo>
                  <a:pt x="996695" y="938783"/>
                </a:lnTo>
                <a:lnTo>
                  <a:pt x="999743" y="923543"/>
                </a:lnTo>
                <a:lnTo>
                  <a:pt x="1005839" y="905255"/>
                </a:lnTo>
                <a:lnTo>
                  <a:pt x="1008887" y="886967"/>
                </a:lnTo>
                <a:close/>
              </a:path>
              <a:path w="1009014" h="1049020">
                <a:moveTo>
                  <a:pt x="984503" y="959103"/>
                </a:moveTo>
                <a:lnTo>
                  <a:pt x="984503" y="871727"/>
                </a:lnTo>
                <a:lnTo>
                  <a:pt x="981455" y="886967"/>
                </a:lnTo>
                <a:lnTo>
                  <a:pt x="981455" y="902207"/>
                </a:lnTo>
                <a:lnTo>
                  <a:pt x="975359" y="917447"/>
                </a:lnTo>
                <a:lnTo>
                  <a:pt x="972311" y="929639"/>
                </a:lnTo>
                <a:lnTo>
                  <a:pt x="966215" y="941831"/>
                </a:lnTo>
                <a:lnTo>
                  <a:pt x="938783" y="978407"/>
                </a:lnTo>
                <a:lnTo>
                  <a:pt x="926591" y="987551"/>
                </a:lnTo>
                <a:lnTo>
                  <a:pt x="917447" y="996695"/>
                </a:lnTo>
                <a:lnTo>
                  <a:pt x="905255" y="1002791"/>
                </a:lnTo>
                <a:lnTo>
                  <a:pt x="890015" y="1008887"/>
                </a:lnTo>
                <a:lnTo>
                  <a:pt x="877823" y="1014983"/>
                </a:lnTo>
                <a:lnTo>
                  <a:pt x="847343" y="1021079"/>
                </a:lnTo>
                <a:lnTo>
                  <a:pt x="161543" y="1021079"/>
                </a:lnTo>
                <a:lnTo>
                  <a:pt x="131063" y="1014983"/>
                </a:lnTo>
                <a:lnTo>
                  <a:pt x="118871" y="1008887"/>
                </a:lnTo>
                <a:lnTo>
                  <a:pt x="103631" y="1002791"/>
                </a:lnTo>
                <a:lnTo>
                  <a:pt x="91439" y="996695"/>
                </a:lnTo>
                <a:lnTo>
                  <a:pt x="79247" y="987551"/>
                </a:lnTo>
                <a:lnTo>
                  <a:pt x="70103" y="975359"/>
                </a:lnTo>
                <a:lnTo>
                  <a:pt x="60959" y="966215"/>
                </a:lnTo>
                <a:lnTo>
                  <a:pt x="42671" y="941831"/>
                </a:lnTo>
                <a:lnTo>
                  <a:pt x="36575" y="929639"/>
                </a:lnTo>
                <a:lnTo>
                  <a:pt x="33527" y="914399"/>
                </a:lnTo>
                <a:lnTo>
                  <a:pt x="27431" y="899159"/>
                </a:lnTo>
                <a:lnTo>
                  <a:pt x="27431" y="964183"/>
                </a:lnTo>
                <a:lnTo>
                  <a:pt x="39623" y="984503"/>
                </a:lnTo>
                <a:lnTo>
                  <a:pt x="51815" y="996695"/>
                </a:lnTo>
                <a:lnTo>
                  <a:pt x="64007" y="1005839"/>
                </a:lnTo>
                <a:lnTo>
                  <a:pt x="79247" y="1018031"/>
                </a:lnTo>
                <a:lnTo>
                  <a:pt x="94487" y="1027175"/>
                </a:lnTo>
                <a:lnTo>
                  <a:pt x="124967" y="1039367"/>
                </a:lnTo>
                <a:lnTo>
                  <a:pt x="143255" y="1042415"/>
                </a:lnTo>
                <a:lnTo>
                  <a:pt x="158495" y="1045463"/>
                </a:lnTo>
                <a:lnTo>
                  <a:pt x="176783" y="1048511"/>
                </a:lnTo>
                <a:lnTo>
                  <a:pt x="832103" y="1048511"/>
                </a:lnTo>
                <a:lnTo>
                  <a:pt x="886967" y="1039367"/>
                </a:lnTo>
                <a:lnTo>
                  <a:pt x="902207" y="1033271"/>
                </a:lnTo>
                <a:lnTo>
                  <a:pt x="917447" y="1024127"/>
                </a:lnTo>
                <a:lnTo>
                  <a:pt x="932687" y="1018031"/>
                </a:lnTo>
                <a:lnTo>
                  <a:pt x="969263" y="981455"/>
                </a:lnTo>
                <a:lnTo>
                  <a:pt x="978407" y="969263"/>
                </a:lnTo>
                <a:lnTo>
                  <a:pt x="984503" y="9591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697229" y="4074672"/>
            <a:ext cx="610870" cy="5755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700" spc="-10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sz="3700" spc="-14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3700" spc="-4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3700" dirty="0"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481074" y="4953001"/>
            <a:ext cx="5900927" cy="84429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547623" y="5141472"/>
            <a:ext cx="5697220" cy="4873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6034" marR="5080" indent="-173335">
              <a:lnSpc>
                <a:spcPts val="1900"/>
              </a:lnSpc>
              <a:buChar char="•"/>
              <a:tabLst>
                <a:tab pos="186669" algn="l"/>
              </a:tabLst>
            </a:pPr>
            <a:r>
              <a:rPr lang="uk-UA" sz="1700" spc="4" dirty="0" smtClean="0">
                <a:latin typeface="Calibri"/>
                <a:cs typeface="Calibri"/>
              </a:rPr>
              <a:t>Потенціал дослідника у досягненні або посиленні професійної зрілості у дослідженні</a:t>
            </a:r>
            <a:endParaRPr sz="1700" dirty="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508760" y="4864608"/>
            <a:ext cx="984885" cy="1024255"/>
          </a:xfrm>
          <a:custGeom>
            <a:avLst/>
            <a:gdLst/>
            <a:ahLst/>
            <a:cxnLst/>
            <a:rect l="l" t="t" r="r" b="b"/>
            <a:pathLst>
              <a:path w="984885" h="1024254">
                <a:moveTo>
                  <a:pt x="984503" y="859535"/>
                </a:moveTo>
                <a:lnTo>
                  <a:pt x="984433" y="159697"/>
                </a:lnTo>
                <a:lnTo>
                  <a:pt x="977596" y="116916"/>
                </a:lnTo>
                <a:lnTo>
                  <a:pt x="960600" y="78675"/>
                </a:lnTo>
                <a:lnTo>
                  <a:pt x="934890" y="46420"/>
                </a:lnTo>
                <a:lnTo>
                  <a:pt x="901910" y="21593"/>
                </a:lnTo>
                <a:lnTo>
                  <a:pt x="863102" y="5639"/>
                </a:lnTo>
                <a:lnTo>
                  <a:pt x="819911" y="0"/>
                </a:lnTo>
                <a:lnTo>
                  <a:pt x="159697" y="70"/>
                </a:lnTo>
                <a:lnTo>
                  <a:pt x="116916" y="6907"/>
                </a:lnTo>
                <a:lnTo>
                  <a:pt x="78675" y="23903"/>
                </a:lnTo>
                <a:lnTo>
                  <a:pt x="46420" y="49613"/>
                </a:lnTo>
                <a:lnTo>
                  <a:pt x="21593" y="82593"/>
                </a:lnTo>
                <a:lnTo>
                  <a:pt x="5639" y="121401"/>
                </a:lnTo>
                <a:lnTo>
                  <a:pt x="0" y="164591"/>
                </a:lnTo>
                <a:lnTo>
                  <a:pt x="70" y="864430"/>
                </a:lnTo>
                <a:lnTo>
                  <a:pt x="6907" y="907211"/>
                </a:lnTo>
                <a:lnTo>
                  <a:pt x="23903" y="945452"/>
                </a:lnTo>
                <a:lnTo>
                  <a:pt x="49613" y="977707"/>
                </a:lnTo>
                <a:lnTo>
                  <a:pt x="82593" y="1002534"/>
                </a:lnTo>
                <a:lnTo>
                  <a:pt x="121401" y="1018488"/>
                </a:lnTo>
                <a:lnTo>
                  <a:pt x="164591" y="1024127"/>
                </a:lnTo>
                <a:lnTo>
                  <a:pt x="824806" y="1024057"/>
                </a:lnTo>
                <a:lnTo>
                  <a:pt x="867587" y="1017220"/>
                </a:lnTo>
                <a:lnTo>
                  <a:pt x="905828" y="1000224"/>
                </a:lnTo>
                <a:lnTo>
                  <a:pt x="938083" y="974514"/>
                </a:lnTo>
                <a:lnTo>
                  <a:pt x="962910" y="941534"/>
                </a:lnTo>
                <a:lnTo>
                  <a:pt x="978864" y="902726"/>
                </a:lnTo>
                <a:lnTo>
                  <a:pt x="984503" y="859535"/>
                </a:lnTo>
                <a:close/>
              </a:path>
            </a:pathLst>
          </a:custGeom>
          <a:solidFill>
            <a:srgbClr val="4F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496567" y="4852415"/>
            <a:ext cx="1009015" cy="1049020"/>
          </a:xfrm>
          <a:custGeom>
            <a:avLst/>
            <a:gdLst/>
            <a:ahLst/>
            <a:cxnLst/>
            <a:rect l="l" t="t" r="r" b="b"/>
            <a:pathLst>
              <a:path w="1009014" h="1049020">
                <a:moveTo>
                  <a:pt x="1008887" y="890015"/>
                </a:moveTo>
                <a:lnTo>
                  <a:pt x="1008887" y="158495"/>
                </a:lnTo>
                <a:lnTo>
                  <a:pt x="1005839" y="140207"/>
                </a:lnTo>
                <a:lnTo>
                  <a:pt x="987551" y="91439"/>
                </a:lnTo>
                <a:lnTo>
                  <a:pt x="944879" y="39623"/>
                </a:lnTo>
                <a:lnTo>
                  <a:pt x="929639" y="30479"/>
                </a:lnTo>
                <a:lnTo>
                  <a:pt x="917447" y="21335"/>
                </a:lnTo>
                <a:lnTo>
                  <a:pt x="899159" y="12191"/>
                </a:lnTo>
                <a:lnTo>
                  <a:pt x="883919" y="9143"/>
                </a:lnTo>
                <a:lnTo>
                  <a:pt x="868679" y="3047"/>
                </a:lnTo>
                <a:lnTo>
                  <a:pt x="850391" y="0"/>
                </a:lnTo>
                <a:lnTo>
                  <a:pt x="158495" y="0"/>
                </a:lnTo>
                <a:lnTo>
                  <a:pt x="140207" y="3047"/>
                </a:lnTo>
                <a:lnTo>
                  <a:pt x="124967" y="9143"/>
                </a:lnTo>
                <a:lnTo>
                  <a:pt x="106679" y="15239"/>
                </a:lnTo>
                <a:lnTo>
                  <a:pt x="64007" y="39623"/>
                </a:lnTo>
                <a:lnTo>
                  <a:pt x="30479" y="79247"/>
                </a:lnTo>
                <a:lnTo>
                  <a:pt x="21335" y="91439"/>
                </a:lnTo>
                <a:lnTo>
                  <a:pt x="15239" y="109727"/>
                </a:lnTo>
                <a:lnTo>
                  <a:pt x="3047" y="140207"/>
                </a:lnTo>
                <a:lnTo>
                  <a:pt x="0" y="158495"/>
                </a:lnTo>
                <a:lnTo>
                  <a:pt x="0" y="890015"/>
                </a:lnTo>
                <a:lnTo>
                  <a:pt x="3047" y="908303"/>
                </a:lnTo>
                <a:lnTo>
                  <a:pt x="9143" y="923543"/>
                </a:lnTo>
                <a:lnTo>
                  <a:pt x="15239" y="941831"/>
                </a:lnTo>
                <a:lnTo>
                  <a:pt x="21335" y="957071"/>
                </a:lnTo>
                <a:lnTo>
                  <a:pt x="27431" y="967231"/>
                </a:lnTo>
                <a:lnTo>
                  <a:pt x="27431" y="161543"/>
                </a:lnTo>
                <a:lnTo>
                  <a:pt x="33527" y="131063"/>
                </a:lnTo>
                <a:lnTo>
                  <a:pt x="51815" y="91439"/>
                </a:lnTo>
                <a:lnTo>
                  <a:pt x="82295" y="60959"/>
                </a:lnTo>
                <a:lnTo>
                  <a:pt x="91439" y="51815"/>
                </a:lnTo>
                <a:lnTo>
                  <a:pt x="106679" y="42671"/>
                </a:lnTo>
                <a:lnTo>
                  <a:pt x="118871" y="36575"/>
                </a:lnTo>
                <a:lnTo>
                  <a:pt x="131063" y="33527"/>
                </a:lnTo>
                <a:lnTo>
                  <a:pt x="146303" y="27431"/>
                </a:lnTo>
                <a:lnTo>
                  <a:pt x="161543" y="27431"/>
                </a:lnTo>
                <a:lnTo>
                  <a:pt x="176783" y="24383"/>
                </a:lnTo>
                <a:lnTo>
                  <a:pt x="832103" y="24383"/>
                </a:lnTo>
                <a:lnTo>
                  <a:pt x="847343" y="27431"/>
                </a:lnTo>
                <a:lnTo>
                  <a:pt x="862583" y="27431"/>
                </a:lnTo>
                <a:lnTo>
                  <a:pt x="877823" y="33527"/>
                </a:lnTo>
                <a:lnTo>
                  <a:pt x="929639" y="60959"/>
                </a:lnTo>
                <a:lnTo>
                  <a:pt x="947927" y="82295"/>
                </a:lnTo>
                <a:lnTo>
                  <a:pt x="957071" y="91439"/>
                </a:lnTo>
                <a:lnTo>
                  <a:pt x="966215" y="103631"/>
                </a:lnTo>
                <a:lnTo>
                  <a:pt x="972311" y="118871"/>
                </a:lnTo>
                <a:lnTo>
                  <a:pt x="975359" y="131063"/>
                </a:lnTo>
                <a:lnTo>
                  <a:pt x="981455" y="146303"/>
                </a:lnTo>
                <a:lnTo>
                  <a:pt x="981455" y="161543"/>
                </a:lnTo>
                <a:lnTo>
                  <a:pt x="984503" y="176783"/>
                </a:lnTo>
                <a:lnTo>
                  <a:pt x="984503" y="959103"/>
                </a:lnTo>
                <a:lnTo>
                  <a:pt x="996695" y="938783"/>
                </a:lnTo>
                <a:lnTo>
                  <a:pt x="999743" y="923543"/>
                </a:lnTo>
                <a:lnTo>
                  <a:pt x="1005839" y="905255"/>
                </a:lnTo>
                <a:lnTo>
                  <a:pt x="1008887" y="890015"/>
                </a:lnTo>
                <a:close/>
              </a:path>
              <a:path w="1009014" h="1049020">
                <a:moveTo>
                  <a:pt x="984503" y="959103"/>
                </a:moveTo>
                <a:lnTo>
                  <a:pt x="984503" y="871727"/>
                </a:lnTo>
                <a:lnTo>
                  <a:pt x="981455" y="886967"/>
                </a:lnTo>
                <a:lnTo>
                  <a:pt x="981455" y="902207"/>
                </a:lnTo>
                <a:lnTo>
                  <a:pt x="975359" y="917447"/>
                </a:lnTo>
                <a:lnTo>
                  <a:pt x="947927" y="969263"/>
                </a:lnTo>
                <a:lnTo>
                  <a:pt x="926591" y="987551"/>
                </a:lnTo>
                <a:lnTo>
                  <a:pt x="917447" y="996695"/>
                </a:lnTo>
                <a:lnTo>
                  <a:pt x="905255" y="1005839"/>
                </a:lnTo>
                <a:lnTo>
                  <a:pt x="890015" y="1011935"/>
                </a:lnTo>
                <a:lnTo>
                  <a:pt x="877823" y="1014983"/>
                </a:lnTo>
                <a:lnTo>
                  <a:pt x="862583" y="1021079"/>
                </a:lnTo>
                <a:lnTo>
                  <a:pt x="161543" y="1021079"/>
                </a:lnTo>
                <a:lnTo>
                  <a:pt x="131063" y="1014983"/>
                </a:lnTo>
                <a:lnTo>
                  <a:pt x="118871" y="1008887"/>
                </a:lnTo>
                <a:lnTo>
                  <a:pt x="103631" y="1002791"/>
                </a:lnTo>
                <a:lnTo>
                  <a:pt x="91439" y="996695"/>
                </a:lnTo>
                <a:lnTo>
                  <a:pt x="79247" y="987551"/>
                </a:lnTo>
                <a:lnTo>
                  <a:pt x="70103" y="978407"/>
                </a:lnTo>
                <a:lnTo>
                  <a:pt x="60959" y="966215"/>
                </a:lnTo>
                <a:lnTo>
                  <a:pt x="51815" y="957071"/>
                </a:lnTo>
                <a:lnTo>
                  <a:pt x="42671" y="941831"/>
                </a:lnTo>
                <a:lnTo>
                  <a:pt x="36575" y="929639"/>
                </a:lnTo>
                <a:lnTo>
                  <a:pt x="33527" y="917447"/>
                </a:lnTo>
                <a:lnTo>
                  <a:pt x="27431" y="902207"/>
                </a:lnTo>
                <a:lnTo>
                  <a:pt x="27431" y="967231"/>
                </a:lnTo>
                <a:lnTo>
                  <a:pt x="30479" y="972311"/>
                </a:lnTo>
                <a:lnTo>
                  <a:pt x="64007" y="1008887"/>
                </a:lnTo>
                <a:lnTo>
                  <a:pt x="124967" y="1039367"/>
                </a:lnTo>
                <a:lnTo>
                  <a:pt x="158495" y="1048511"/>
                </a:lnTo>
                <a:lnTo>
                  <a:pt x="850391" y="1048511"/>
                </a:lnTo>
                <a:lnTo>
                  <a:pt x="917447" y="1027175"/>
                </a:lnTo>
                <a:lnTo>
                  <a:pt x="969263" y="984503"/>
                </a:lnTo>
                <a:lnTo>
                  <a:pt x="984503" y="9591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1697229" y="5150616"/>
            <a:ext cx="610870" cy="5755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700" spc="-10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sz="3700" spc="-14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3700" spc="-4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3700" dirty="0">
              <a:latin typeface="Calibri"/>
              <a:cs typeface="Calibr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2474976" y="6028945"/>
            <a:ext cx="5900927" cy="84429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541526" y="6336289"/>
            <a:ext cx="3706874" cy="261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6034" indent="-173335">
              <a:buChar char="•"/>
              <a:tabLst>
                <a:tab pos="186669" algn="l"/>
              </a:tabLst>
            </a:pPr>
            <a:r>
              <a:rPr lang="uk-UA" sz="1700" spc="4" dirty="0" smtClean="0">
                <a:latin typeface="Calibri"/>
                <a:cs typeface="Calibri"/>
              </a:rPr>
              <a:t>Резюме досвідченого дослідника</a:t>
            </a:r>
            <a:endParaRPr sz="1700" dirty="0">
              <a:latin typeface="Calibri"/>
              <a:cs typeface="Calibr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1508760" y="5937504"/>
            <a:ext cx="978535" cy="1024255"/>
          </a:xfrm>
          <a:custGeom>
            <a:avLst/>
            <a:gdLst/>
            <a:ahLst/>
            <a:cxnLst/>
            <a:rect l="l" t="t" r="r" b="b"/>
            <a:pathLst>
              <a:path w="978535" h="1024254">
                <a:moveTo>
                  <a:pt x="978407" y="862583"/>
                </a:moveTo>
                <a:lnTo>
                  <a:pt x="978337" y="159697"/>
                </a:lnTo>
                <a:lnTo>
                  <a:pt x="971500" y="116916"/>
                </a:lnTo>
                <a:lnTo>
                  <a:pt x="954504" y="78675"/>
                </a:lnTo>
                <a:lnTo>
                  <a:pt x="928794" y="46420"/>
                </a:lnTo>
                <a:lnTo>
                  <a:pt x="895814" y="21593"/>
                </a:lnTo>
                <a:lnTo>
                  <a:pt x="857006" y="5639"/>
                </a:lnTo>
                <a:lnTo>
                  <a:pt x="813815" y="0"/>
                </a:lnTo>
                <a:lnTo>
                  <a:pt x="159697" y="70"/>
                </a:lnTo>
                <a:lnTo>
                  <a:pt x="116916" y="6907"/>
                </a:lnTo>
                <a:lnTo>
                  <a:pt x="78675" y="23903"/>
                </a:lnTo>
                <a:lnTo>
                  <a:pt x="46420" y="49613"/>
                </a:lnTo>
                <a:lnTo>
                  <a:pt x="21593" y="82593"/>
                </a:lnTo>
                <a:lnTo>
                  <a:pt x="5639" y="121401"/>
                </a:lnTo>
                <a:lnTo>
                  <a:pt x="0" y="164591"/>
                </a:lnTo>
                <a:lnTo>
                  <a:pt x="16" y="864906"/>
                </a:lnTo>
                <a:lnTo>
                  <a:pt x="6353" y="907029"/>
                </a:lnTo>
                <a:lnTo>
                  <a:pt x="23106" y="945007"/>
                </a:lnTo>
                <a:lnTo>
                  <a:pt x="48790" y="977272"/>
                </a:lnTo>
                <a:lnTo>
                  <a:pt x="81922" y="1002258"/>
                </a:lnTo>
                <a:lnTo>
                  <a:pt x="121017" y="1018399"/>
                </a:lnTo>
                <a:lnTo>
                  <a:pt x="164591" y="1024127"/>
                </a:lnTo>
                <a:lnTo>
                  <a:pt x="816218" y="1024111"/>
                </a:lnTo>
                <a:lnTo>
                  <a:pt x="859591" y="1017790"/>
                </a:lnTo>
                <a:lnTo>
                  <a:pt x="898407" y="1001140"/>
                </a:lnTo>
                <a:lnTo>
                  <a:pt x="931181" y="975728"/>
                </a:lnTo>
                <a:lnTo>
                  <a:pt x="956428" y="943120"/>
                </a:lnTo>
                <a:lnTo>
                  <a:pt x="972665" y="904883"/>
                </a:lnTo>
                <a:lnTo>
                  <a:pt x="978407" y="862583"/>
                </a:lnTo>
                <a:close/>
              </a:path>
            </a:pathLst>
          </a:custGeom>
          <a:solidFill>
            <a:srgbClr val="4F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496567" y="5925312"/>
            <a:ext cx="1003300" cy="1049020"/>
          </a:xfrm>
          <a:custGeom>
            <a:avLst/>
            <a:gdLst/>
            <a:ahLst/>
            <a:cxnLst/>
            <a:rect l="l" t="t" r="r" b="b"/>
            <a:pathLst>
              <a:path w="1003300" h="1049020">
                <a:moveTo>
                  <a:pt x="1002791" y="890015"/>
                </a:moveTo>
                <a:lnTo>
                  <a:pt x="1002791" y="158495"/>
                </a:lnTo>
                <a:lnTo>
                  <a:pt x="999743" y="140207"/>
                </a:lnTo>
                <a:lnTo>
                  <a:pt x="996695" y="124967"/>
                </a:lnTo>
                <a:lnTo>
                  <a:pt x="990599" y="106679"/>
                </a:lnTo>
                <a:lnTo>
                  <a:pt x="981455" y="91439"/>
                </a:lnTo>
                <a:lnTo>
                  <a:pt x="972311" y="79247"/>
                </a:lnTo>
                <a:lnTo>
                  <a:pt x="963167" y="64007"/>
                </a:lnTo>
                <a:lnTo>
                  <a:pt x="926591" y="30479"/>
                </a:lnTo>
                <a:lnTo>
                  <a:pt x="877823" y="9143"/>
                </a:lnTo>
                <a:lnTo>
                  <a:pt x="862583" y="3047"/>
                </a:lnTo>
                <a:lnTo>
                  <a:pt x="844295" y="0"/>
                </a:lnTo>
                <a:lnTo>
                  <a:pt x="176783" y="0"/>
                </a:lnTo>
                <a:lnTo>
                  <a:pt x="158495" y="3047"/>
                </a:lnTo>
                <a:lnTo>
                  <a:pt x="140207" y="3047"/>
                </a:lnTo>
                <a:lnTo>
                  <a:pt x="121919" y="9143"/>
                </a:lnTo>
                <a:lnTo>
                  <a:pt x="91439" y="21335"/>
                </a:lnTo>
                <a:lnTo>
                  <a:pt x="76199" y="30479"/>
                </a:lnTo>
                <a:lnTo>
                  <a:pt x="64007" y="42671"/>
                </a:lnTo>
                <a:lnTo>
                  <a:pt x="51815" y="51815"/>
                </a:lnTo>
                <a:lnTo>
                  <a:pt x="39623" y="64007"/>
                </a:lnTo>
                <a:lnTo>
                  <a:pt x="12191" y="109727"/>
                </a:lnTo>
                <a:lnTo>
                  <a:pt x="9143" y="124967"/>
                </a:lnTo>
                <a:lnTo>
                  <a:pt x="3047" y="143255"/>
                </a:lnTo>
                <a:lnTo>
                  <a:pt x="0" y="158495"/>
                </a:lnTo>
                <a:lnTo>
                  <a:pt x="0" y="893063"/>
                </a:lnTo>
                <a:lnTo>
                  <a:pt x="3047" y="908303"/>
                </a:lnTo>
                <a:lnTo>
                  <a:pt x="9143" y="926591"/>
                </a:lnTo>
                <a:lnTo>
                  <a:pt x="21335" y="957071"/>
                </a:lnTo>
                <a:lnTo>
                  <a:pt x="27431" y="967231"/>
                </a:lnTo>
                <a:lnTo>
                  <a:pt x="27431" y="161543"/>
                </a:lnTo>
                <a:lnTo>
                  <a:pt x="33527" y="131063"/>
                </a:lnTo>
                <a:lnTo>
                  <a:pt x="36575" y="118871"/>
                </a:lnTo>
                <a:lnTo>
                  <a:pt x="45719" y="103631"/>
                </a:lnTo>
                <a:lnTo>
                  <a:pt x="51815" y="91439"/>
                </a:lnTo>
                <a:lnTo>
                  <a:pt x="60959" y="79247"/>
                </a:lnTo>
                <a:lnTo>
                  <a:pt x="70103" y="70103"/>
                </a:lnTo>
                <a:lnTo>
                  <a:pt x="82295" y="60959"/>
                </a:lnTo>
                <a:lnTo>
                  <a:pt x="91439" y="51815"/>
                </a:lnTo>
                <a:lnTo>
                  <a:pt x="103631" y="45719"/>
                </a:lnTo>
                <a:lnTo>
                  <a:pt x="118871" y="36575"/>
                </a:lnTo>
                <a:lnTo>
                  <a:pt x="131063" y="33527"/>
                </a:lnTo>
                <a:lnTo>
                  <a:pt x="161543" y="27431"/>
                </a:lnTo>
                <a:lnTo>
                  <a:pt x="844295" y="27431"/>
                </a:lnTo>
                <a:lnTo>
                  <a:pt x="886967" y="39623"/>
                </a:lnTo>
                <a:lnTo>
                  <a:pt x="923543" y="60959"/>
                </a:lnTo>
                <a:lnTo>
                  <a:pt x="950975" y="94487"/>
                </a:lnTo>
                <a:lnTo>
                  <a:pt x="960119" y="106679"/>
                </a:lnTo>
                <a:lnTo>
                  <a:pt x="972311" y="131063"/>
                </a:lnTo>
                <a:lnTo>
                  <a:pt x="978407" y="161543"/>
                </a:lnTo>
                <a:lnTo>
                  <a:pt x="978407" y="962151"/>
                </a:lnTo>
                <a:lnTo>
                  <a:pt x="990599" y="941831"/>
                </a:lnTo>
                <a:lnTo>
                  <a:pt x="996695" y="926591"/>
                </a:lnTo>
                <a:lnTo>
                  <a:pt x="1002791" y="890015"/>
                </a:lnTo>
                <a:close/>
              </a:path>
              <a:path w="1003300" h="1049020">
                <a:moveTo>
                  <a:pt x="978407" y="962151"/>
                </a:moveTo>
                <a:lnTo>
                  <a:pt x="978407" y="874775"/>
                </a:lnTo>
                <a:lnTo>
                  <a:pt x="975359" y="890015"/>
                </a:lnTo>
                <a:lnTo>
                  <a:pt x="975359" y="905255"/>
                </a:lnTo>
                <a:lnTo>
                  <a:pt x="969263" y="917447"/>
                </a:lnTo>
                <a:lnTo>
                  <a:pt x="932687" y="981455"/>
                </a:lnTo>
                <a:lnTo>
                  <a:pt x="899159" y="1005839"/>
                </a:lnTo>
                <a:lnTo>
                  <a:pt x="883919" y="1011935"/>
                </a:lnTo>
                <a:lnTo>
                  <a:pt x="871727" y="1018031"/>
                </a:lnTo>
                <a:lnTo>
                  <a:pt x="841247" y="1024127"/>
                </a:lnTo>
                <a:lnTo>
                  <a:pt x="158495" y="1024127"/>
                </a:lnTo>
                <a:lnTo>
                  <a:pt x="146303" y="1021079"/>
                </a:lnTo>
                <a:lnTo>
                  <a:pt x="131063" y="1018031"/>
                </a:lnTo>
                <a:lnTo>
                  <a:pt x="79247" y="987551"/>
                </a:lnTo>
                <a:lnTo>
                  <a:pt x="42671" y="944879"/>
                </a:lnTo>
                <a:lnTo>
                  <a:pt x="33527" y="917447"/>
                </a:lnTo>
                <a:lnTo>
                  <a:pt x="27431" y="902207"/>
                </a:lnTo>
                <a:lnTo>
                  <a:pt x="27431" y="967231"/>
                </a:lnTo>
                <a:lnTo>
                  <a:pt x="30479" y="972311"/>
                </a:lnTo>
                <a:lnTo>
                  <a:pt x="39623" y="984503"/>
                </a:lnTo>
                <a:lnTo>
                  <a:pt x="51815" y="999743"/>
                </a:lnTo>
                <a:lnTo>
                  <a:pt x="64007" y="1008887"/>
                </a:lnTo>
                <a:lnTo>
                  <a:pt x="79247" y="1021079"/>
                </a:lnTo>
                <a:lnTo>
                  <a:pt x="91439" y="1027175"/>
                </a:lnTo>
                <a:lnTo>
                  <a:pt x="106679" y="1036319"/>
                </a:lnTo>
                <a:lnTo>
                  <a:pt x="124967" y="1042415"/>
                </a:lnTo>
                <a:lnTo>
                  <a:pt x="140207" y="1045463"/>
                </a:lnTo>
                <a:lnTo>
                  <a:pt x="158495" y="1048511"/>
                </a:lnTo>
                <a:lnTo>
                  <a:pt x="847343" y="1048511"/>
                </a:lnTo>
                <a:lnTo>
                  <a:pt x="862583" y="1045463"/>
                </a:lnTo>
                <a:lnTo>
                  <a:pt x="880871" y="1042415"/>
                </a:lnTo>
                <a:lnTo>
                  <a:pt x="926591" y="1018031"/>
                </a:lnTo>
                <a:lnTo>
                  <a:pt x="963167" y="984503"/>
                </a:lnTo>
                <a:lnTo>
                  <a:pt x="972311" y="972311"/>
                </a:lnTo>
                <a:lnTo>
                  <a:pt x="978407" y="96215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867917" y="6223513"/>
            <a:ext cx="260350" cy="5755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700" spc="-4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37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4820" y="599105"/>
            <a:ext cx="6868761" cy="939401"/>
          </a:xfrm>
          <a:prstGeom prst="rect">
            <a:avLst/>
          </a:prstGeom>
        </p:spPr>
        <p:txBody>
          <a:bodyPr vert="horz" wrap="square" lIns="0" tIns="218413" rIns="0" bIns="0" rtlCol="0">
            <a:spAutoFit/>
          </a:bodyPr>
          <a:lstStyle/>
          <a:p>
            <a:pPr marL="1379694"/>
            <a:r>
              <a:rPr spc="-10" dirty="0">
                <a:latin typeface="Arial" pitchFamily="34" charset="0"/>
                <a:cs typeface="Arial" pitchFamily="34" charset="0"/>
              </a:rPr>
              <a:t>1</a:t>
            </a:r>
            <a:r>
              <a:rPr dirty="0">
                <a:latin typeface="Arial" pitchFamily="34" charset="0"/>
                <a:cs typeface="Arial" pitchFamily="34" charset="0"/>
              </a:rPr>
              <a:t>.</a:t>
            </a:r>
            <a:r>
              <a:rPr spc="-4" dirty="0">
                <a:latin typeface="Arial" pitchFamily="34" charset="0"/>
                <a:cs typeface="Arial" pitchFamily="34" charset="0"/>
              </a:rPr>
              <a:t>1</a:t>
            </a:r>
            <a:r>
              <a:rPr spc="10" dirty="0">
                <a:latin typeface="Arial" pitchFamily="34" charset="0"/>
                <a:cs typeface="Arial" pitchFamily="34" charset="0"/>
              </a:rPr>
              <a:t> </a:t>
            </a:r>
            <a:r>
              <a:rPr lang="uk-UA" spc="-14" dirty="0" smtClean="0">
                <a:latin typeface="Arial" pitchFamily="34" charset="0"/>
                <a:cs typeface="Arial" pitchFamily="34" charset="0"/>
              </a:rPr>
              <a:t>Якість</a:t>
            </a:r>
            <a:r>
              <a:rPr spc="10" dirty="0" smtClean="0">
                <a:latin typeface="Arial" pitchFamily="34" charset="0"/>
                <a:cs typeface="Arial" pitchFamily="34" charset="0"/>
              </a:rPr>
              <a:t> </a:t>
            </a:r>
            <a:r>
              <a:rPr dirty="0" smtClean="0">
                <a:latin typeface="Arial" pitchFamily="34" charset="0"/>
                <a:cs typeface="Arial" pitchFamily="34" charset="0"/>
              </a:rPr>
              <a:t>R</a:t>
            </a:r>
            <a:r>
              <a:rPr spc="-10" dirty="0" smtClean="0">
                <a:latin typeface="Arial" pitchFamily="34" charset="0"/>
                <a:cs typeface="Arial" pitchFamily="34" charset="0"/>
              </a:rPr>
              <a:t>&amp;</a:t>
            </a:r>
            <a:r>
              <a:rPr spc="-4" dirty="0" smtClean="0">
                <a:latin typeface="Arial" pitchFamily="34" charset="0"/>
                <a:cs typeface="Arial" pitchFamily="34" charset="0"/>
              </a:rPr>
              <a:t>I</a:t>
            </a:r>
            <a:endParaRPr spc="-4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2893" y="1703833"/>
            <a:ext cx="8771890" cy="47251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0002" indent="-347304"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spc="-5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Навчайте оцінювачів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768260" marR="5080" lvl="1" indent="-289526">
              <a:lnSpc>
                <a:spcPct val="79200"/>
              </a:lnSpc>
              <a:spcBef>
                <a:spcPts val="665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Більшість оцінювачів не будуть експертами у специфічній галузі, тому …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768260" marR="229843" lvl="1" indent="-289526">
              <a:lnSpc>
                <a:spcPct val="79600"/>
              </a:lnSpc>
              <a:spcBef>
                <a:spcPts val="660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400" spc="-8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Пишіть у стилі </a:t>
            </a:r>
            <a:r>
              <a:rPr lang="uk-UA" sz="2400" b="1" spc="-2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доступному для не-експертів, </a:t>
            </a:r>
            <a:r>
              <a:rPr lang="uk-UA" sz="2400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використовуючи, </a:t>
            </a:r>
            <a:r>
              <a:rPr lang="uk-UA" sz="24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де це необхідно </a:t>
            </a:r>
            <a:r>
              <a:rPr lang="uk-UA" sz="2400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малюнки/</a:t>
            </a:r>
            <a:r>
              <a:rPr lang="uk-UA" sz="2400" spc="-3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таблиці</a:t>
            </a:r>
            <a:r>
              <a:rPr sz="2400" spc="-7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uk-UA"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графіки</a:t>
            </a:r>
            <a:r>
              <a:rPr sz="2400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uk-UA" sz="24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діаграми</a:t>
            </a:r>
          </a:p>
          <a:p>
            <a:pPr marL="768260" marR="229843" lvl="1" indent="-289526">
              <a:lnSpc>
                <a:spcPct val="79600"/>
              </a:lnSpc>
              <a:spcBef>
                <a:spcPts val="660"/>
              </a:spcBef>
              <a:buClr>
                <a:srgbClr val="008697"/>
              </a:buClr>
              <a:tabLst>
                <a:tab pos="768895" algn="l"/>
              </a:tabLst>
            </a:pP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lnSpc>
                <a:spcPts val="3653"/>
              </a:lnSpc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spc="-5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Цілі дослідження</a:t>
            </a:r>
            <a:r>
              <a:rPr sz="24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uk-UA" sz="24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768260" lvl="1" indent="-289526">
              <a:lnSpc>
                <a:spcPts val="3174"/>
              </a:lnSpc>
              <a:spcBef>
                <a:spcPts val="4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400" spc="-14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Ставте</a:t>
            </a:r>
            <a:r>
              <a:rPr lang="uk-UA" sz="2400" spc="-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їх чітко, направлено і заздалегідь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768260" marR="668577" lvl="1" indent="-289526">
              <a:lnSpc>
                <a:spcPts val="2539"/>
              </a:lnSpc>
              <a:spcBef>
                <a:spcPts val="609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400" spc="-55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spc="-5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обіть їх сучасними і упевніться, що «сучасність» актуальна</a:t>
            </a:r>
          </a:p>
          <a:p>
            <a:pPr marL="768260" marR="668577" lvl="1" indent="-289526">
              <a:lnSpc>
                <a:spcPts val="2539"/>
              </a:lnSpc>
              <a:spcBef>
                <a:spcPts val="609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Враховуйте список бібліографічних посилань</a:t>
            </a:r>
            <a:r>
              <a:rPr sz="2400" spc="-5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b="1" spc="-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у зносках</a:t>
            </a:r>
            <a:r>
              <a:rPr sz="24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2920" y="494742"/>
            <a:ext cx="9052560" cy="928432"/>
          </a:xfrm>
          <a:prstGeom prst="rect">
            <a:avLst/>
          </a:prstGeom>
        </p:spPr>
        <p:txBody>
          <a:bodyPr vert="horz" wrap="square" lIns="0" tIns="218413" rIns="0" bIns="0" rtlCol="0">
            <a:spAutoFit/>
          </a:bodyPr>
          <a:lstStyle/>
          <a:p>
            <a:pPr marL="1233026"/>
            <a:r>
              <a:rPr spc="-10" dirty="0" smtClean="0">
                <a:latin typeface="Arial" pitchFamily="34" charset="0"/>
                <a:cs typeface="Arial" pitchFamily="34" charset="0"/>
              </a:rPr>
              <a:t>1</a:t>
            </a:r>
            <a:r>
              <a:rPr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uk-UA" spc="-4" dirty="0" smtClean="0">
                <a:latin typeface="Arial" pitchFamily="34" charset="0"/>
                <a:cs typeface="Arial" pitchFamily="34" charset="0"/>
              </a:rPr>
              <a:t>2</a:t>
            </a:r>
            <a:r>
              <a:rPr spc="10" dirty="0" smtClean="0">
                <a:latin typeface="Arial" pitchFamily="34" charset="0"/>
                <a:cs typeface="Arial" pitchFamily="34" charset="0"/>
              </a:rPr>
              <a:t> </a:t>
            </a:r>
            <a:r>
              <a:rPr spc="-14" dirty="0" smtClean="0">
                <a:latin typeface="Arial" pitchFamily="34" charset="0"/>
                <a:cs typeface="Arial" pitchFamily="34" charset="0"/>
              </a:rPr>
              <a:t>Q</a:t>
            </a:r>
            <a:r>
              <a:rPr dirty="0" smtClean="0">
                <a:latin typeface="Arial" pitchFamily="34" charset="0"/>
                <a:cs typeface="Arial" pitchFamily="34" charset="0"/>
              </a:rPr>
              <a:t>u</a:t>
            </a:r>
            <a:r>
              <a:rPr spc="-4" dirty="0" smtClean="0">
                <a:latin typeface="Arial" pitchFamily="34" charset="0"/>
                <a:cs typeface="Arial" pitchFamily="34" charset="0"/>
              </a:rPr>
              <a:t>a</a:t>
            </a:r>
            <a:r>
              <a:rPr spc="-14" dirty="0" smtClean="0">
                <a:latin typeface="Arial" pitchFamily="34" charset="0"/>
                <a:cs typeface="Arial" pitchFamily="34" charset="0"/>
              </a:rPr>
              <a:t>li</a:t>
            </a:r>
            <a:r>
              <a:rPr dirty="0" smtClean="0">
                <a:latin typeface="Arial" pitchFamily="34" charset="0"/>
                <a:cs typeface="Arial" pitchFamily="34" charset="0"/>
              </a:rPr>
              <a:t>t</a:t>
            </a:r>
            <a:r>
              <a:rPr spc="-4" dirty="0" smtClean="0">
                <a:latin typeface="Arial" pitchFamily="34" charset="0"/>
                <a:cs typeface="Arial" pitchFamily="34" charset="0"/>
              </a:rPr>
              <a:t>y</a:t>
            </a:r>
            <a:r>
              <a:rPr spc="40" dirty="0" smtClean="0">
                <a:latin typeface="Arial" pitchFamily="34" charset="0"/>
                <a:cs typeface="Arial" pitchFamily="34" charset="0"/>
              </a:rPr>
              <a:t> </a:t>
            </a:r>
            <a:r>
              <a:rPr dirty="0" smtClean="0">
                <a:latin typeface="Arial" pitchFamily="34" charset="0"/>
                <a:cs typeface="Arial" pitchFamily="34" charset="0"/>
              </a:rPr>
              <a:t>of</a:t>
            </a:r>
            <a:r>
              <a:rPr spc="10" dirty="0" smtClean="0">
                <a:latin typeface="Arial" pitchFamily="34" charset="0"/>
                <a:cs typeface="Arial" pitchFamily="34" charset="0"/>
              </a:rPr>
              <a:t> </a:t>
            </a:r>
            <a:r>
              <a:rPr dirty="0">
                <a:latin typeface="Arial" pitchFamily="34" charset="0"/>
                <a:cs typeface="Arial" pitchFamily="34" charset="0"/>
              </a:rPr>
              <a:t>R</a:t>
            </a:r>
            <a:r>
              <a:rPr spc="-10" dirty="0">
                <a:latin typeface="Arial" pitchFamily="34" charset="0"/>
                <a:cs typeface="Arial" pitchFamily="34" charset="0"/>
              </a:rPr>
              <a:t>&amp;</a:t>
            </a:r>
            <a:r>
              <a:rPr spc="-4" dirty="0">
                <a:latin typeface="Arial" pitchFamily="34" charset="0"/>
                <a:cs typeface="Arial" pitchFamily="34" charset="0"/>
              </a:rPr>
              <a:t>I</a:t>
            </a:r>
            <a:r>
              <a:rPr spc="25" dirty="0">
                <a:latin typeface="Arial" pitchFamily="34" charset="0"/>
                <a:cs typeface="Arial" pitchFamily="34" charset="0"/>
              </a:rPr>
              <a:t> </a:t>
            </a:r>
            <a:r>
              <a:rPr spc="-10" dirty="0" smtClean="0">
                <a:latin typeface="Arial" pitchFamily="34" charset="0"/>
                <a:cs typeface="Arial" pitchFamily="34" charset="0"/>
              </a:rPr>
              <a:t>A</a:t>
            </a:r>
            <a:r>
              <a:rPr spc="4" dirty="0" smtClean="0">
                <a:latin typeface="Arial" pitchFamily="34" charset="0"/>
                <a:cs typeface="Arial" pitchFamily="34" charset="0"/>
              </a:rPr>
              <a:t>c</a:t>
            </a:r>
            <a:r>
              <a:rPr dirty="0" smtClean="0">
                <a:latin typeface="Arial" pitchFamily="34" charset="0"/>
                <a:cs typeface="Arial" pitchFamily="34" charset="0"/>
              </a:rPr>
              <a:t>t</a:t>
            </a:r>
            <a:r>
              <a:rPr spc="-14" dirty="0" smtClean="0">
                <a:latin typeface="Arial" pitchFamily="34" charset="0"/>
                <a:cs typeface="Arial" pitchFamily="34" charset="0"/>
              </a:rPr>
              <a:t>i</a:t>
            </a:r>
            <a:r>
              <a:rPr dirty="0" smtClean="0">
                <a:latin typeface="Arial" pitchFamily="34" charset="0"/>
                <a:cs typeface="Arial" pitchFamily="34" charset="0"/>
              </a:rPr>
              <a:t>on</a:t>
            </a:r>
            <a:endParaRPr spc="-4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1076" y="1732028"/>
            <a:ext cx="8572500" cy="51664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lang="uk-UA" sz="2200" b="1" spc="1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Структура пропозиції</a:t>
            </a:r>
            <a:r>
              <a:rPr sz="22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marR="138414" indent="-347304">
              <a:lnSpc>
                <a:spcPct val="91400"/>
              </a:lnSpc>
              <a:spcBef>
                <a:spcPts val="540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Розпочніть з одного параграфу, що описує заявку, наприклад загальна тема дослідження, приймаюча сторона, імена наглядачів, стисла інформація про стажування, якщо можливо.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310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Виокреміть Ваші дослідницькі цілі/питання.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310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Опишіть сучасний стан і як з ним співпадають Ваші цілі.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marR="5080" indent="-347304">
              <a:lnSpc>
                <a:spcPts val="2420"/>
              </a:lnSpc>
              <a:spcBef>
                <a:spcPts val="57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Детально опишіть яким чином Ви будете досліджувати цілі/питання у своїй дослідницькій програмі (методологія)</a:t>
            </a:r>
            <a:r>
              <a:rPr sz="22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2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Розділіть роботу на окремі блоки («пакети»)</a:t>
            </a:r>
            <a:r>
              <a:rPr sz="22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marR="263494" indent="-347304">
              <a:lnSpc>
                <a:spcPts val="2400"/>
              </a:lnSpc>
              <a:spcBef>
                <a:spcPts val="54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Поясніть чому все це є оригінальним, інноваційним і відповідає сучасності. При можливості </a:t>
            </a:r>
            <a:r>
              <a:rPr lang="uk-UA" sz="22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2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рахуйте </a:t>
            </a:r>
            <a:r>
              <a:rPr lang="uk-UA" sz="2200" u="sng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гендерні інновації.</a:t>
            </a:r>
            <a:r>
              <a:rPr sz="2200" spc="1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270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При можливості поясність, чому дослідження носить міждисциплінарний характер.</a:t>
            </a:r>
          </a:p>
          <a:p>
            <a:pPr marL="360002" indent="-347304">
              <a:spcBef>
                <a:spcPts val="270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Поясніть яким чином дане дослідження принесе користь Вашій кар</a:t>
            </a:r>
            <a:r>
              <a:rPr lang="en-US" sz="22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20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єрі</a:t>
            </a:r>
            <a:r>
              <a:rPr lang="uk-UA" sz="22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і налагодженню нових контактів для приймаючої сторони.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62000" y="400148"/>
            <a:ext cx="8365019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569529" algn="ctr">
              <a:lnSpc>
                <a:spcPct val="100299"/>
              </a:lnSpc>
            </a:pPr>
            <a:r>
              <a:rPr sz="3600" dirty="0" smtClean="0">
                <a:latin typeface="Arial" pitchFamily="34" charset="0"/>
                <a:cs typeface="Arial" pitchFamily="34" charset="0"/>
              </a:rPr>
              <a:t>1</a:t>
            </a:r>
            <a:r>
              <a:rPr sz="3600" spc="1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uk-UA" sz="3600" dirty="0" smtClean="0">
                <a:latin typeface="Arial" pitchFamily="34" charset="0"/>
                <a:cs typeface="Arial" pitchFamily="34" charset="0"/>
              </a:rPr>
              <a:t>3</a:t>
            </a:r>
            <a:r>
              <a:rPr sz="3600" spc="-14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3600" spc="10" dirty="0" smtClean="0">
                <a:latin typeface="Arial" pitchFamily="34" charset="0"/>
                <a:cs typeface="Arial" pitchFamily="34" charset="0"/>
              </a:rPr>
              <a:t>Якість інспекції (нагляду) /інтеграції</a:t>
            </a:r>
            <a:endParaRPr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8600" y="1522910"/>
            <a:ext cx="9582912" cy="53747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lang="uk-UA" sz="2200" b="1" spc="1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Керівництво</a:t>
            </a:r>
            <a:r>
              <a:rPr sz="22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marR="5080" indent="-347304">
              <a:lnSpc>
                <a:spcPts val="2139"/>
              </a:lnSpc>
              <a:spcBef>
                <a:spcPts val="53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Чітко демонструйте,</a:t>
            </a:r>
            <a:r>
              <a:rPr sz="2200" spc="7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із вагомими доказами</a:t>
            </a:r>
            <a:r>
              <a:rPr sz="22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sz="2200" spc="5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spc="5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якість наглядача(</a:t>
            </a:r>
            <a:r>
              <a:rPr lang="uk-UA" sz="2200" spc="5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ів</a:t>
            </a:r>
            <a:r>
              <a:rPr lang="uk-UA" sz="2200" spc="5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) як керівних дослідників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768260" marR="224764" lvl="1" indent="-289526">
              <a:lnSpc>
                <a:spcPct val="79000"/>
              </a:lnSpc>
              <a:spcBef>
                <a:spcPts val="535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000" spc="-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Враховуйте, наприклад</a:t>
            </a:r>
            <a:r>
              <a:rPr sz="20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0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кількість </a:t>
            </a:r>
            <a:r>
              <a:rPr lang="uk-UA" sz="2000" spc="-4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асистованих</a:t>
            </a:r>
            <a:r>
              <a:rPr lang="uk-UA" sz="20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докторських, кандидатських</a:t>
            </a:r>
            <a:r>
              <a:rPr lang="en-US" sz="20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робіт, кількість </a:t>
            </a:r>
            <a:r>
              <a:rPr sz="20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sz="20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ari</a:t>
            </a:r>
            <a:r>
              <a:rPr sz="20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sz="2000" spc="-4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sz="2000" spc="-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sz="20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sz="2000" spc="-1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sz="20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uri</a:t>
            </a:r>
            <a:r>
              <a:rPr sz="2000" spc="-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sz="2000" spc="-4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sz="20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sz="2000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sz="20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sz="20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sz="20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sz="20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0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 в яких приймали участь</a:t>
            </a:r>
          </a:p>
          <a:p>
            <a:pPr marL="768260" marR="224764" lvl="1" indent="-289526">
              <a:lnSpc>
                <a:spcPct val="79000"/>
              </a:lnSpc>
              <a:spcBef>
                <a:spcPts val="535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0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Нагадуйте оцінювачеві, що деяка інформація знаходиться у таблиці можливостей у секції 5</a:t>
            </a:r>
          </a:p>
          <a:p>
            <a:pPr marL="768260" marR="224764" lvl="1" indent="-289526">
              <a:lnSpc>
                <a:spcPct val="79000"/>
              </a:lnSpc>
              <a:spcBef>
                <a:spcPts val="535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000" spc="-2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Незабудьте</a:t>
            </a:r>
            <a:r>
              <a:rPr lang="uk-UA" sz="2000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врахувати деталі про керівника на момент стажування, якщо це має місце.</a:t>
            </a:r>
            <a:endParaRPr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60002" marR="116825" indent="-347304">
              <a:lnSpc>
                <a:spcPct val="81400"/>
              </a:lnSpc>
              <a:spcBef>
                <a:spcPts val="520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Демонструйте те, що наглядачі є експертами у галузі дослідження. Дайте стислу інформацію про публікації, патенти, гранти, нагороди, тощо. (Підказка! Цитуйте їх публікації у </a:t>
            </a:r>
            <a:r>
              <a:rPr lang="uk-UA" sz="2200" spc="1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секіцї</a:t>
            </a:r>
            <a:r>
              <a:rPr lang="uk-UA" sz="2200" spc="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1.1)</a:t>
            </a:r>
          </a:p>
          <a:p>
            <a:pPr marL="360002" marR="205080" indent="-347304">
              <a:lnSpc>
                <a:spcPts val="2139"/>
              </a:lnSpc>
              <a:spcBef>
                <a:spcPts val="53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Якщо дослідник матиме </a:t>
            </a:r>
            <a:r>
              <a:rPr lang="uk-UA" sz="2200" spc="-1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співнаглядача</a:t>
            </a:r>
            <a:r>
              <a:rPr lang="uk-UA" sz="2200" spc="-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від інших членів команди, визначте їх роль і досвід (таблиця можливостей)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marR="655878" indent="-347304">
              <a:lnSpc>
                <a:spcPts val="2139"/>
              </a:lnSpc>
              <a:spcBef>
                <a:spcPts val="54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Поясніть роль наглядача у стипендіальній програмі (наприклад, моніторинг прогресу дослідження, допомога у </a:t>
            </a:r>
            <a:r>
              <a:rPr lang="uk-UA" sz="2200" u="sng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плані розвитку кар</a:t>
            </a:r>
            <a:r>
              <a:rPr lang="en-US" sz="2200" u="sng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200" u="sng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єри</a:t>
            </a:r>
            <a:r>
              <a:rPr lang="uk-UA" sz="22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60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Тут не має багато місця на викладення великої кількості інформації про наглядача(</a:t>
            </a:r>
            <a:r>
              <a:rPr lang="uk-UA" sz="2200" spc="4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ів</a:t>
            </a:r>
            <a:r>
              <a:rPr lang="uk-UA" sz="22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). Пишіть стисло.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81077" y="2007109"/>
            <a:ext cx="8859520" cy="47503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lang="uk-UA" sz="2700" b="1" spc="-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Інтеграція у команду</a:t>
            </a:r>
            <a:r>
              <a:rPr sz="2700" b="1" spc="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uk-UA" sz="27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інституцію</a:t>
            </a:r>
            <a:endParaRPr sz="2700" dirty="0">
              <a:latin typeface="Times New Roman" pitchFamily="18" charset="0"/>
              <a:cs typeface="Times New Roman" pitchFamily="18" charset="0"/>
            </a:endParaRPr>
          </a:p>
          <a:p>
            <a:pPr marL="360002" marR="61586" indent="-347304">
              <a:lnSpc>
                <a:spcPts val="2619"/>
              </a:lnSpc>
              <a:spcBef>
                <a:spcPts val="67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7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Опишіть якість дослідницьких груп/оточення в цілому</a:t>
            </a:r>
            <a:endParaRPr sz="2700" dirty="0">
              <a:latin typeface="Times New Roman" pitchFamily="18" charset="0"/>
              <a:cs typeface="Times New Roman" pitchFamily="18" charset="0"/>
            </a:endParaRPr>
          </a:p>
          <a:p>
            <a:pPr marL="360002" marR="477464" indent="-347304">
              <a:lnSpc>
                <a:spcPct val="81100"/>
              </a:lnSpc>
              <a:spcBef>
                <a:spcPts val="700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7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Чітко поясніть яким чином дослідник буде інтегрованим до цих дослідницьких груп/оточення і до приймаючих інституцій</a:t>
            </a:r>
          </a:p>
          <a:p>
            <a:pPr marL="360002" marR="477464" indent="-347304">
              <a:lnSpc>
                <a:spcPct val="81100"/>
              </a:lnSpc>
              <a:spcBef>
                <a:spcPts val="700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7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Поясніть можливості міжнародного </a:t>
            </a:r>
            <a:r>
              <a:rPr lang="uk-UA" sz="2700" spc="2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нетворкінгу</a:t>
            </a:r>
            <a:r>
              <a:rPr lang="uk-UA" sz="27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 запропонованих приймаючою стороною</a:t>
            </a:r>
            <a:endParaRPr sz="27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8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700" spc="14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Пам</a:t>
            </a:r>
            <a:r>
              <a:rPr lang="en-US" sz="2700" spc="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700" spc="14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ятайте</a:t>
            </a:r>
            <a:r>
              <a:rPr lang="uk-UA" sz="2700" spc="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про приймаючу сторону, </a:t>
            </a:r>
            <a:r>
              <a:rPr lang="uk-UA" sz="2700" spc="1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2700" spc="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е проходило стажування, якщо це доречно</a:t>
            </a:r>
            <a:r>
              <a:rPr sz="2700" spc="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sz="27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4"/>
              </a:spcBef>
            </a:pPr>
            <a:endParaRPr sz="3500" dirty="0">
              <a:latin typeface="Times New Roman" pitchFamily="18" charset="0"/>
              <a:cs typeface="Times New Roman" pitchFamily="18" charset="0"/>
            </a:endParaRPr>
          </a:p>
          <a:p>
            <a:pPr marL="7938" marR="5080" indent="-7938" algn="ctr">
              <a:lnSpc>
                <a:spcPts val="2640"/>
              </a:lnSpc>
            </a:pPr>
            <a:r>
              <a:rPr lang="uk-UA" sz="2700" b="1" spc="1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Мета – показати, що усі сторони отримають максимальну вигоду від стипендіальної програми</a:t>
            </a:r>
            <a:endParaRPr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14400" y="533400"/>
            <a:ext cx="8349997" cy="1107997"/>
          </a:xfrm>
        </p:spPr>
        <p:txBody>
          <a:bodyPr>
            <a:noAutofit/>
          </a:bodyPr>
          <a:lstStyle/>
          <a:p>
            <a:pPr algn="ctr"/>
            <a:r>
              <a:rPr lang="ru-RU" sz="4400" dirty="0">
                <a:latin typeface="Arial" pitchFamily="34" charset="0"/>
                <a:cs typeface="Arial" pitchFamily="34" charset="0"/>
              </a:rPr>
              <a:t>1</a:t>
            </a:r>
            <a:r>
              <a:rPr lang="ru-RU" sz="4400" spc="10" dirty="0">
                <a:latin typeface="Arial" pitchFamily="34" charset="0"/>
                <a:cs typeface="Arial" pitchFamily="34" charset="0"/>
              </a:rPr>
              <a:t>.</a:t>
            </a:r>
            <a:r>
              <a:rPr lang="ru-RU" sz="4400" dirty="0">
                <a:latin typeface="Arial" pitchFamily="34" charset="0"/>
                <a:cs typeface="Arial" pitchFamily="34" charset="0"/>
              </a:rPr>
              <a:t>3</a:t>
            </a:r>
            <a:r>
              <a:rPr lang="ru-RU" sz="4400" spc="-14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400" spc="10" dirty="0" err="1">
                <a:latin typeface="Arial" pitchFamily="34" charset="0"/>
                <a:cs typeface="Arial" pitchFamily="34" charset="0"/>
              </a:rPr>
              <a:t>Якість</a:t>
            </a:r>
            <a:r>
              <a:rPr lang="ru-RU" sz="4400" spc="1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400" spc="10" dirty="0" err="1" smtClean="0">
                <a:latin typeface="Arial" pitchFamily="34" charset="0"/>
                <a:cs typeface="Arial" pitchFamily="34" charset="0"/>
              </a:rPr>
              <a:t>інспекції</a:t>
            </a:r>
            <a:r>
              <a:rPr lang="ru-RU" sz="4400" spc="1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4400" spc="10" dirty="0" err="1" smtClean="0">
                <a:latin typeface="Arial" pitchFamily="34" charset="0"/>
                <a:cs typeface="Arial" pitchFamily="34" charset="0"/>
              </a:rPr>
              <a:t>нагляду</a:t>
            </a:r>
            <a:r>
              <a:rPr lang="ru-RU" sz="4400" spc="10" dirty="0">
                <a:latin typeface="Arial" pitchFamily="34" charset="0"/>
                <a:cs typeface="Arial" pitchFamily="34" charset="0"/>
              </a:rPr>
              <a:t>) /</a:t>
            </a:r>
            <a:r>
              <a:rPr lang="ru-RU" sz="4400" spc="10" dirty="0" err="1">
                <a:latin typeface="Arial" pitchFamily="34" charset="0"/>
                <a:cs typeface="Arial" pitchFamily="34" charset="0"/>
              </a:rPr>
              <a:t>інтеграції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71600" y="604577"/>
            <a:ext cx="7924799" cy="7078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75" marR="5080" indent="22225" algn="ctr">
              <a:lnSpc>
                <a:spcPct val="100299"/>
              </a:lnSpc>
            </a:pPr>
            <a:r>
              <a:rPr spc="-10" dirty="0">
                <a:latin typeface="Arial" pitchFamily="34" charset="0"/>
                <a:cs typeface="Arial" pitchFamily="34" charset="0"/>
              </a:rPr>
              <a:t>1</a:t>
            </a:r>
            <a:r>
              <a:rPr dirty="0">
                <a:latin typeface="Arial" pitchFamily="34" charset="0"/>
                <a:cs typeface="Arial" pitchFamily="34" charset="0"/>
              </a:rPr>
              <a:t>.</a:t>
            </a:r>
            <a:r>
              <a:rPr spc="-4" dirty="0">
                <a:latin typeface="Arial" pitchFamily="34" charset="0"/>
                <a:cs typeface="Arial" pitchFamily="34" charset="0"/>
              </a:rPr>
              <a:t>4</a:t>
            </a:r>
            <a:r>
              <a:rPr spc="10" dirty="0">
                <a:latin typeface="Arial" pitchFamily="34" charset="0"/>
                <a:cs typeface="Arial" pitchFamily="34" charset="0"/>
              </a:rPr>
              <a:t> </a:t>
            </a:r>
            <a:r>
              <a:rPr lang="uk-UA" spc="-14" dirty="0" smtClean="0">
                <a:latin typeface="Arial" pitchFamily="34" charset="0"/>
                <a:cs typeface="Arial" pitchFamily="34" charset="0"/>
              </a:rPr>
              <a:t>Потенціал дослідника</a:t>
            </a:r>
            <a:endParaRPr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1077" y="1950722"/>
            <a:ext cx="8831580" cy="50141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0002" marR="133969" indent="-347304">
              <a:lnSpc>
                <a:spcPts val="2929"/>
              </a:lnSpc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Думайте про це як про </a:t>
            </a:r>
            <a:r>
              <a:rPr sz="2400" spc="4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персональне ствердження</a:t>
            </a: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sz="2400" spc="-9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spc="-4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sz="24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pc="-10" dirty="0" smtClean="0">
                <a:latin typeface="Times New Roman" pitchFamily="18" charset="0"/>
                <a:cs typeface="Times New Roman" pitchFamily="18" charset="0"/>
              </a:rPr>
              <a:t>загальна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мета – показати, що у Вас є високий потенціал для успішної дослідницької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кар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єри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у секторі,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який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 обрали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360002" marR="347304" indent="-347304">
              <a:lnSpc>
                <a:spcPts val="2929"/>
              </a:lnSpc>
              <a:spcBef>
                <a:spcPts val="59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Розкажіть оцінювачеві про свої  кар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єрні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цілі , потім поясніть яким чином Ваш минулий досвід плюс дана програма допоможуть у досягненні цих цілей</a:t>
            </a:r>
          </a:p>
          <a:p>
            <a:pPr marL="360002" marR="347304" indent="-347304">
              <a:lnSpc>
                <a:spcPts val="2929"/>
              </a:lnSpc>
              <a:spcBef>
                <a:spcPts val="59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spc="-10" dirty="0" smtClean="0">
                <a:latin typeface="Times New Roman" pitchFamily="18" charset="0"/>
                <a:cs typeface="Times New Roman" pitchFamily="18" charset="0"/>
              </a:rPr>
              <a:t>Підкресліть свої головні досягнення: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768260" lvl="1" indent="-289526">
              <a:spcBef>
                <a:spcPts val="465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000" spc="-10" dirty="0" smtClean="0">
                <a:latin typeface="Times New Roman" pitchFamily="18" charset="0"/>
                <a:cs typeface="Times New Roman" pitchFamily="18" charset="0"/>
              </a:rPr>
              <a:t>Надайте докази лідерських навичок і незалежного мислення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768260" marR="564449" lvl="1" indent="-289526">
              <a:lnSpc>
                <a:spcPts val="2450"/>
              </a:lnSpc>
              <a:spcBef>
                <a:spcPts val="555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Поясніть схожість між Вашим дослідницьким досвідом і запропонованим проектом і як це допоможе Вашому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досвіду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768260" marR="564449" lvl="1" indent="-289526">
              <a:lnSpc>
                <a:spcPts val="2450"/>
              </a:lnSpc>
              <a:spcBef>
                <a:spcPts val="555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Стисло згадайте яким чином </a:t>
            </a:r>
            <a:r>
              <a:rPr lang="uk-UA" sz="2000" u="sng" dirty="0" smtClean="0">
                <a:latin typeface="Times New Roman" pitchFamily="18" charset="0"/>
                <a:cs typeface="Times New Roman" pitchFamily="18" charset="0"/>
              </a:rPr>
              <a:t>план розвитку кар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000" u="sng" dirty="0" err="1" smtClean="0">
                <a:latin typeface="Times New Roman" pitchFamily="18" charset="0"/>
                <a:cs typeface="Times New Roman" pitchFamily="18" charset="0"/>
              </a:rPr>
              <a:t>єри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забезпечить досягнення цілей</a:t>
            </a:r>
            <a:endParaRPr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47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Рекомендаційних листів немає, тому Ви маєте </a:t>
            </a:r>
            <a:r>
              <a:rPr sz="2400" spc="-45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2400" spc="-4" dirty="0" smtClean="0">
                <a:latin typeface="Times New Roman" pitchFamily="18" charset="0"/>
                <a:cs typeface="Times New Roman" pitchFamily="18" charset="0"/>
              </a:rPr>
              <a:t>продати себе</a:t>
            </a: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4820" y="665678"/>
            <a:ext cx="6868761" cy="943986"/>
          </a:xfrm>
          <a:prstGeom prst="rect">
            <a:avLst/>
          </a:prstGeom>
        </p:spPr>
        <p:txBody>
          <a:bodyPr vert="horz" wrap="square" lIns="0" tIns="171937" rIns="0" bIns="0" rtlCol="0">
            <a:spAutoFit/>
          </a:bodyPr>
          <a:lstStyle/>
          <a:p>
            <a:pPr marL="1993900"/>
            <a:r>
              <a:rPr sz="4900" spc="10" dirty="0">
                <a:latin typeface="Arial" pitchFamily="34" charset="0"/>
                <a:cs typeface="Arial" pitchFamily="34" charset="0"/>
              </a:rPr>
              <a:t>4</a:t>
            </a:r>
            <a:r>
              <a:rPr sz="4900" spc="4" dirty="0">
                <a:latin typeface="Arial" pitchFamily="34" charset="0"/>
                <a:cs typeface="Arial" pitchFamily="34" charset="0"/>
              </a:rPr>
              <a:t>.</a:t>
            </a:r>
            <a:r>
              <a:rPr sz="4900" spc="25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4900" spc="-4" dirty="0" smtClean="0">
                <a:latin typeface="Arial" pitchFamily="34" charset="0"/>
                <a:cs typeface="Arial" pitchFamily="34" charset="0"/>
              </a:rPr>
              <a:t>Резюме</a:t>
            </a:r>
            <a:endParaRPr sz="4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1001" y="1810514"/>
            <a:ext cx="9430512" cy="48474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0002" marR="99048" indent="-347304">
              <a:lnSpc>
                <a:spcPts val="2929"/>
              </a:lnSpc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spc="-14" dirty="0" smtClean="0">
                <a:latin typeface="Times New Roman" pitchFamily="18" charset="0"/>
                <a:cs typeface="Times New Roman" pitchFamily="18" charset="0"/>
              </a:rPr>
              <a:t>Використовуйте 5 сторінок</a:t>
            </a:r>
            <a:r>
              <a:rPr sz="2400" spc="-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4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якщо у Вас є простір, опишіть свої три головних дослідницьких досягнення</a:t>
            </a:r>
            <a:r>
              <a:rPr sz="2400" spc="-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 кожен по </a:t>
            </a:r>
            <a:r>
              <a:rPr sz="2400" spc="-4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sz="24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pc="4" dirty="0" smtClean="0">
                <a:latin typeface="Times New Roman" pitchFamily="18" charset="0"/>
                <a:cs typeface="Times New Roman" pitchFamily="18" charset="0"/>
              </a:rPr>
              <a:t>параграфу</a:t>
            </a: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360002" marR="160001" indent="-347304">
              <a:lnSpc>
                <a:spcPts val="2929"/>
              </a:lnSpc>
              <a:spcBef>
                <a:spcPts val="59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Потрібен відмінний послужний список, відповідний кар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єрному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положенню</a:t>
            </a:r>
            <a:r>
              <a:rPr sz="2400" spc="-4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sz="2400" spc="-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pc="4" dirty="0" smtClean="0">
                <a:latin typeface="Times New Roman" pitchFamily="18" charset="0"/>
                <a:cs typeface="Times New Roman" pitchFamily="18" charset="0"/>
              </a:rPr>
              <a:t>дисципліні і сектору</a:t>
            </a:r>
            <a:r>
              <a:rPr sz="2400" spc="-1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spc="-4" dirty="0" smtClean="0">
                <a:latin typeface="Times New Roman" pitchFamily="18" charset="0"/>
                <a:cs typeface="Times New Roman" pitchFamily="18" charset="0"/>
              </a:rPr>
              <a:t>академічний</a:t>
            </a:r>
            <a:r>
              <a:rPr sz="2400" spc="-14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неакадемічний</a:t>
            </a: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768260" marR="338416" lvl="1" indent="-289526">
              <a:lnSpc>
                <a:spcPts val="2450"/>
              </a:lnSpc>
              <a:spcBef>
                <a:spcPts val="475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sz="20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публікації</a:t>
            </a:r>
            <a:r>
              <a:rPr sz="2000" spc="-5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uk-UA" sz="2000" spc="-30" dirty="0" smtClean="0">
                <a:latin typeface="Times New Roman" pitchFamily="18" charset="0"/>
                <a:cs typeface="Times New Roman" pitchFamily="18" charset="0"/>
              </a:rPr>
              <a:t>участь у конференціях</a:t>
            </a:r>
            <a:r>
              <a:rPr sz="2000" spc="-4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sz="2000" spc="-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spc="-10" dirty="0" smtClean="0">
                <a:latin typeface="Times New Roman" pitchFamily="18" charset="0"/>
                <a:cs typeface="Times New Roman" pitchFamily="18" charset="0"/>
              </a:rPr>
              <a:t>отримані патенти</a:t>
            </a:r>
            <a:r>
              <a:rPr sz="2000" spc="-4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sz="20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spc="-10" dirty="0" smtClean="0">
                <a:latin typeface="Times New Roman" pitchFamily="18" charset="0"/>
                <a:cs typeface="Times New Roman" pitchFamily="18" charset="0"/>
              </a:rPr>
              <a:t>монографії</a:t>
            </a:r>
            <a:r>
              <a:rPr sz="2000" spc="-4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розділи книг</a:t>
            </a:r>
            <a:r>
              <a:rPr sz="2000" spc="-4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000" spc="-4" dirty="0" smtClean="0">
                <a:latin typeface="Times New Roman" pitchFamily="18" charset="0"/>
                <a:cs typeface="Times New Roman" pitchFamily="18" charset="0"/>
              </a:rPr>
              <a:t> приклади лідерства у промислових </a:t>
            </a:r>
            <a:r>
              <a:rPr lang="uk-UA" sz="2000" spc="-40" dirty="0" smtClean="0">
                <a:latin typeface="Times New Roman" pitchFamily="18" charset="0"/>
                <a:cs typeface="Times New Roman" pitchFamily="18" charset="0"/>
              </a:rPr>
              <a:t>інноваціях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768260" marR="5080" lvl="1" indent="-289526">
              <a:lnSpc>
                <a:spcPts val="2420"/>
              </a:lnSpc>
              <a:spcBef>
                <a:spcPts val="500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000" spc="-14" dirty="0" smtClean="0">
                <a:latin typeface="Times New Roman" pitchFamily="18" charset="0"/>
                <a:cs typeface="Times New Roman" pitchFamily="18" charset="0"/>
              </a:rPr>
              <a:t>Враховуйте бібліографічну інформацію по публікаціях, наприклад фактор впливу, кількість цитат, рейтинг журналу у галузі.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768260" marR="380321" lvl="1" indent="-289526">
              <a:lnSpc>
                <a:spcPts val="2450"/>
              </a:lnSpc>
              <a:spcBef>
                <a:spcPts val="484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000" spc="-14" dirty="0" smtClean="0">
                <a:latin typeface="Times New Roman" pitchFamily="18" charset="0"/>
                <a:cs typeface="Times New Roman" pitchFamily="18" charset="0"/>
              </a:rPr>
              <a:t>Якщо Ви не перший або лідируючий автор публікацій, стисло поясніть свій вклад</a:t>
            </a:r>
            <a:endParaRPr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60002" marR="1111755" indent="-347304">
              <a:lnSpc>
                <a:spcPts val="2929"/>
              </a:lnSpc>
              <a:spcBef>
                <a:spcPts val="57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Включіть увесь відповідний досвід</a:t>
            </a: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sz="24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pc="-35" dirty="0" smtClean="0">
                <a:latin typeface="Times New Roman" pitchFamily="18" charset="0"/>
                <a:cs typeface="Times New Roman" pitchFamily="18" charset="0"/>
              </a:rPr>
              <a:t>викладання</a:t>
            </a:r>
            <a:r>
              <a:rPr sz="2400" spc="-4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sz="2400" spc="-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pc="-35" dirty="0" smtClean="0">
                <a:latin typeface="Times New Roman" pitchFamily="18" charset="0"/>
                <a:cs typeface="Times New Roman" pitchFamily="18" charset="0"/>
              </a:rPr>
              <a:t>консультування</a:t>
            </a:r>
            <a:r>
              <a:rPr sz="2400" spc="-4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spc="-4" dirty="0" smtClean="0">
                <a:latin typeface="Times New Roman" pitchFamily="18" charset="0"/>
                <a:cs typeface="Times New Roman" pitchFamily="18" charset="0"/>
              </a:rPr>
              <a:t>нагляд</a:t>
            </a:r>
            <a:r>
              <a:rPr sz="2400" spc="-4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sz="2400" spc="-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організація заходів</a:t>
            </a:r>
            <a:r>
              <a:rPr sz="2400" spc="-4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sz="2400" spc="-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pc="4" dirty="0" smtClean="0">
                <a:latin typeface="Times New Roman" pitchFamily="18" charset="0"/>
                <a:cs typeface="Times New Roman" pitchFamily="18" charset="0"/>
              </a:rPr>
              <a:t>робота з громадськістю</a:t>
            </a: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295400" y="2133600"/>
            <a:ext cx="7499350" cy="26368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algn="ctr">
              <a:lnSpc>
                <a:spcPct val="101600"/>
              </a:lnSpc>
            </a:pPr>
            <a:r>
              <a:rPr lang="uk-UA" sz="2800" b="1" spc="20" dirty="0" smtClean="0">
                <a:solidFill>
                  <a:srgbClr val="008697"/>
                </a:solidFill>
                <a:latin typeface="Calibri"/>
                <a:cs typeface="Calibri"/>
              </a:rPr>
              <a:t>Головна мета – запевнити оцінювачів, що у Вас є потенціал бути </a:t>
            </a:r>
            <a:r>
              <a:rPr sz="2800" b="1" dirty="0" smtClean="0">
                <a:solidFill>
                  <a:srgbClr val="008697"/>
                </a:solidFill>
                <a:latin typeface="Calibri"/>
                <a:cs typeface="Calibri"/>
              </a:rPr>
              <a:t>“</a:t>
            </a:r>
            <a:r>
              <a:rPr lang="uk-UA" sz="2800" b="1" spc="4" dirty="0" smtClean="0">
                <a:solidFill>
                  <a:srgbClr val="008697"/>
                </a:solidFill>
                <a:latin typeface="Calibri"/>
                <a:cs typeface="Calibri"/>
              </a:rPr>
              <a:t>видатною людиною</a:t>
            </a:r>
            <a:r>
              <a:rPr sz="2800" b="1" spc="10" dirty="0" smtClean="0">
                <a:solidFill>
                  <a:srgbClr val="008697"/>
                </a:solidFill>
                <a:latin typeface="Calibri"/>
                <a:cs typeface="Calibri"/>
              </a:rPr>
              <a:t>”</a:t>
            </a:r>
            <a:r>
              <a:rPr lang="uk-UA" sz="2800" b="1" spc="10" dirty="0" smtClean="0">
                <a:solidFill>
                  <a:srgbClr val="008697"/>
                </a:solidFill>
                <a:latin typeface="Calibri"/>
                <a:cs typeface="Calibri"/>
              </a:rPr>
              <a:t> у дослідженні в майбутньому і що Ви заслуговуєте нагороди стипендіальної програми</a:t>
            </a:r>
            <a:r>
              <a:rPr lang="uk-UA" sz="2800" b="1" spc="55" dirty="0" smtClean="0">
                <a:solidFill>
                  <a:srgbClr val="008697"/>
                </a:solidFill>
                <a:latin typeface="Calibri"/>
                <a:cs typeface="Calibri"/>
              </a:rPr>
              <a:t>. </a:t>
            </a:r>
            <a:r>
              <a:rPr lang="uk-UA" sz="2800" b="1" spc="55" dirty="0" err="1" smtClean="0">
                <a:solidFill>
                  <a:srgbClr val="008697"/>
                </a:solidFill>
                <a:latin typeface="Calibri"/>
                <a:cs typeface="Calibri"/>
              </a:rPr>
              <a:t>Пам</a:t>
            </a:r>
            <a:r>
              <a:rPr lang="en-US" sz="2800" b="1" spc="55" dirty="0" smtClean="0">
                <a:solidFill>
                  <a:srgbClr val="008697"/>
                </a:solidFill>
                <a:latin typeface="Calibri"/>
                <a:cs typeface="Calibri"/>
              </a:rPr>
              <a:t>’</a:t>
            </a:r>
            <a:r>
              <a:rPr lang="uk-UA" sz="2800" b="1" spc="55" dirty="0" err="1" smtClean="0">
                <a:solidFill>
                  <a:srgbClr val="008697"/>
                </a:solidFill>
                <a:latin typeface="Calibri"/>
                <a:cs typeface="Calibri"/>
              </a:rPr>
              <a:t>ятайте</a:t>
            </a:r>
            <a:r>
              <a:rPr lang="uk-UA" sz="2800" b="1" spc="55" dirty="0" smtClean="0">
                <a:solidFill>
                  <a:srgbClr val="008697"/>
                </a:solidFill>
                <a:latin typeface="Calibri"/>
                <a:cs typeface="Calibri"/>
              </a:rPr>
              <a:t>, </a:t>
            </a:r>
            <a:r>
              <a:rPr lang="uk-UA" sz="2800" b="1" spc="20" dirty="0" smtClean="0">
                <a:solidFill>
                  <a:srgbClr val="008697"/>
                </a:solidFill>
                <a:latin typeface="Calibri"/>
                <a:cs typeface="Calibri"/>
              </a:rPr>
              <a:t>конкуренція дуже сильна.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647192" y="2778458"/>
            <a:ext cx="7115809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000" b="1" dirty="0" smtClean="0">
                <a:solidFill>
                  <a:srgbClr val="008697"/>
                </a:solidFill>
                <a:latin typeface="Calibri"/>
                <a:cs typeface="Calibri"/>
              </a:rPr>
              <a:t>СЕКЦІЯ НАПИСАННЯ</a:t>
            </a:r>
            <a:r>
              <a:rPr sz="4000" b="1" spc="35" dirty="0" smtClean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sz="4000" b="1" spc="4" dirty="0">
                <a:solidFill>
                  <a:srgbClr val="008697"/>
                </a:solidFill>
                <a:latin typeface="Calibri"/>
                <a:cs typeface="Calibri"/>
              </a:rPr>
              <a:t>1</a:t>
            </a:r>
            <a:r>
              <a:rPr sz="4000" b="1" spc="-4" dirty="0">
                <a:solidFill>
                  <a:srgbClr val="008697"/>
                </a:solidFill>
                <a:latin typeface="Calibri"/>
                <a:cs typeface="Calibri"/>
              </a:rPr>
              <a:t>.</a:t>
            </a:r>
            <a:r>
              <a:rPr sz="4000" b="1" spc="4" dirty="0">
                <a:solidFill>
                  <a:srgbClr val="008697"/>
                </a:solidFill>
                <a:latin typeface="Calibri"/>
                <a:cs typeface="Calibri"/>
              </a:rPr>
              <a:t>2</a:t>
            </a:r>
            <a:r>
              <a:rPr sz="4000" b="1" dirty="0">
                <a:solidFill>
                  <a:srgbClr val="008697"/>
                </a:solidFill>
                <a:latin typeface="Calibri"/>
                <a:cs typeface="Calibri"/>
              </a:rPr>
              <a:t>:</a:t>
            </a:r>
            <a:r>
              <a:rPr sz="4000" b="1" spc="-20" dirty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lang="uk-UA" sz="4000" b="1" spc="4" dirty="0" smtClean="0">
                <a:solidFill>
                  <a:srgbClr val="008697"/>
                </a:solidFill>
                <a:latin typeface="Calibri"/>
                <a:cs typeface="Calibri"/>
              </a:rPr>
              <a:t>НАВЧАННЯ</a:t>
            </a:r>
            <a:endParaRPr sz="4000" dirty="0">
              <a:latin typeface="Calibri"/>
              <a:cs typeface="Calibri"/>
            </a:endParaRPr>
          </a:p>
          <a:p>
            <a:pPr marL="3809" algn="ctr">
              <a:spcBef>
                <a:spcPts val="10"/>
              </a:spcBef>
            </a:pPr>
            <a:r>
              <a:rPr lang="uk-UA" sz="4000" b="1" spc="-4" dirty="0" smtClean="0">
                <a:solidFill>
                  <a:srgbClr val="008697"/>
                </a:solidFill>
                <a:latin typeface="Calibri"/>
                <a:cs typeface="Calibri"/>
              </a:rPr>
              <a:t>І </a:t>
            </a:r>
            <a:r>
              <a:rPr lang="uk-UA" sz="4000" b="1" spc="4" dirty="0" smtClean="0">
                <a:solidFill>
                  <a:srgbClr val="008697"/>
                </a:solidFill>
                <a:latin typeface="Calibri"/>
                <a:cs typeface="Calibri"/>
              </a:rPr>
              <a:t>ПЕРЕДАЧА ЗНАНЬ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85800" y="838200"/>
            <a:ext cx="8937244" cy="46012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51751" marR="676196" indent="438733">
              <a:lnSpc>
                <a:spcPct val="100200"/>
              </a:lnSpc>
            </a:pPr>
            <a:r>
              <a:rPr lang="uk-UA" sz="4000" b="1" dirty="0" smtClean="0">
                <a:solidFill>
                  <a:srgbClr val="008697"/>
                </a:solidFill>
                <a:latin typeface="Calibri"/>
                <a:cs typeface="Calibri"/>
              </a:rPr>
              <a:t>Шаблон пропозицій стосується </a:t>
            </a:r>
            <a:r>
              <a:rPr sz="4000" b="1" spc="10" dirty="0" smtClean="0">
                <a:solidFill>
                  <a:srgbClr val="008697"/>
                </a:solidFill>
                <a:latin typeface="Calibri"/>
                <a:cs typeface="Calibri"/>
              </a:rPr>
              <a:t>“</a:t>
            </a:r>
            <a:r>
              <a:rPr lang="uk-UA" sz="4000" b="1" spc="10" dirty="0" smtClean="0">
                <a:solidFill>
                  <a:srgbClr val="008697"/>
                </a:solidFill>
                <a:latin typeface="Calibri"/>
                <a:cs typeface="Calibri"/>
              </a:rPr>
              <a:t>двосторонньої передачі знань</a:t>
            </a:r>
            <a:r>
              <a:rPr sz="4000" b="1" dirty="0" smtClean="0">
                <a:solidFill>
                  <a:srgbClr val="008697"/>
                </a:solidFill>
                <a:latin typeface="Calibri"/>
                <a:cs typeface="Calibri"/>
              </a:rPr>
              <a:t>”</a:t>
            </a:r>
            <a:endParaRPr sz="4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4000" dirty="0">
              <a:latin typeface="Times New Roman"/>
              <a:cs typeface="Times New Roman"/>
            </a:endParaRPr>
          </a:p>
          <a:p>
            <a:pPr>
              <a:spcBef>
                <a:spcPts val="27"/>
              </a:spcBef>
            </a:pPr>
            <a:endParaRPr sz="3500" dirty="0">
              <a:latin typeface="Times New Roman"/>
              <a:cs typeface="Times New Roman"/>
            </a:endParaRPr>
          </a:p>
          <a:p>
            <a:pPr marL="768260" indent="-755561">
              <a:buAutoNum type="arabicParenR"/>
              <a:tabLst>
                <a:tab pos="768895" algn="l"/>
              </a:tabLst>
            </a:pPr>
            <a:r>
              <a:rPr lang="uk-UA" sz="36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Від приймаючої сторони</a:t>
            </a:r>
            <a:r>
              <a:rPr sz="3600" spc="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spc="-4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дослідникові</a:t>
            </a:r>
            <a:r>
              <a:rPr sz="36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36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6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sz="36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sz="3600" dirty="0">
              <a:latin typeface="Times New Roman" pitchFamily="18" charset="0"/>
              <a:cs typeface="Times New Roman" pitchFamily="18" charset="0"/>
            </a:endParaRPr>
          </a:p>
          <a:p>
            <a:pPr marL="768260" indent="-755561">
              <a:spcBef>
                <a:spcPts val="10"/>
              </a:spcBef>
              <a:buAutoNum type="arabicParenR"/>
              <a:tabLst>
                <a:tab pos="768895" algn="l"/>
              </a:tabLst>
            </a:pPr>
            <a:r>
              <a:rPr lang="uk-UA" sz="36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Від дослідника приймаючій стороні</a:t>
            </a:r>
            <a:r>
              <a:rPr sz="3600" spc="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3600" spc="-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sz="3600" spc="-37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sz="3600" spc="-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sz="3600" spc="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sz="36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43204" y="838200"/>
            <a:ext cx="9315196" cy="1384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algn="ctr"/>
            <a:r>
              <a:rPr sz="4500" spc="4" dirty="0" err="1">
                <a:latin typeface="Arial" pitchFamily="34" charset="0"/>
                <a:cs typeface="Arial" pitchFamily="34" charset="0"/>
              </a:rPr>
              <a:t>Індивідуальна</a:t>
            </a:r>
            <a:r>
              <a:rPr sz="4500" spc="4" dirty="0">
                <a:latin typeface="Arial" pitchFamily="34" charset="0"/>
                <a:cs typeface="Arial" pitchFamily="34" charset="0"/>
              </a:rPr>
              <a:t> </a:t>
            </a:r>
            <a:r>
              <a:rPr sz="4500" spc="4" dirty="0" err="1" smtClean="0">
                <a:latin typeface="Arial" pitchFamily="34" charset="0"/>
                <a:cs typeface="Arial" pitchFamily="34" charset="0"/>
              </a:rPr>
              <a:t>стипенді</a:t>
            </a:r>
            <a:r>
              <a:rPr lang="uk-UA" sz="4500" spc="4" dirty="0" err="1" smtClean="0">
                <a:latin typeface="Arial" pitchFamily="34" charset="0"/>
                <a:cs typeface="Arial" pitchFamily="34" charset="0"/>
              </a:rPr>
              <a:t>альна</a:t>
            </a:r>
            <a:r>
              <a:rPr lang="uk-UA" sz="4500" spc="4" dirty="0" smtClean="0">
                <a:latin typeface="Arial" pitchFamily="34" charset="0"/>
                <a:cs typeface="Arial" pitchFamily="34" charset="0"/>
              </a:rPr>
              <a:t> програма</a:t>
            </a:r>
            <a:endParaRPr sz="4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38600" y="2590800"/>
            <a:ext cx="5715000" cy="4001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717" marR="173335" indent="-273018">
              <a:buClr>
                <a:srgbClr val="008697"/>
              </a:buClr>
              <a:buFont typeface="Arial"/>
              <a:buChar char="•"/>
              <a:tabLst>
                <a:tab pos="286352" algn="l"/>
              </a:tabLst>
            </a:pPr>
            <a:r>
              <a:rPr sz="25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Персональна стипендія для пітримки мобільності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285717" indent="-273018">
              <a:spcBef>
                <a:spcPts val="191"/>
              </a:spcBef>
              <a:buClr>
                <a:srgbClr val="008697"/>
              </a:buClr>
              <a:buFont typeface="Arial"/>
              <a:buChar char="•"/>
              <a:tabLst>
                <a:tab pos="286352" algn="l"/>
              </a:tabLst>
            </a:pPr>
            <a:r>
              <a:rPr sz="25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Досвідченим науковцям: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752387" lvl="1" indent="-273653">
              <a:spcBef>
                <a:spcPts val="199"/>
              </a:spcBef>
              <a:buClr>
                <a:srgbClr val="008697"/>
              </a:buClr>
              <a:buSzPct val="85416"/>
              <a:buFont typeface="Arial"/>
              <a:buChar char="•"/>
              <a:tabLst>
                <a:tab pos="753022" algn="l"/>
              </a:tabLst>
            </a:pPr>
            <a:r>
              <a:rPr sz="250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Пост-доктор</a:t>
            </a:r>
            <a:r>
              <a:rPr lang="uk-UA" sz="250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ам</a:t>
            </a:r>
            <a:r>
              <a:rPr sz="25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наук або еквівалент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752387" marR="146033" lvl="1" indent="-273653">
              <a:spcBef>
                <a:spcPts val="199"/>
              </a:spcBef>
              <a:buClr>
                <a:srgbClr val="008697"/>
              </a:buClr>
              <a:buSzPct val="85416"/>
              <a:buFont typeface="Arial"/>
              <a:buChar char="•"/>
              <a:tabLst>
                <a:tab pos="753022" algn="l"/>
              </a:tabLst>
            </a:pPr>
            <a:r>
              <a:rPr sz="25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Відсутність вікових обмежень або обмежень по досвіду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285717" indent="-273018">
              <a:spcBef>
                <a:spcPts val="199"/>
              </a:spcBef>
              <a:buClr>
                <a:srgbClr val="008697"/>
              </a:buClr>
              <a:buFont typeface="Arial"/>
              <a:buChar char="•"/>
              <a:tabLst>
                <a:tab pos="286352" algn="l"/>
              </a:tabLst>
            </a:pPr>
            <a:r>
              <a:rPr sz="25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Повністю профінансовані стипендії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777149" lvl="1" indent="-273653">
              <a:spcBef>
                <a:spcPts val="199"/>
              </a:spcBef>
              <a:buClr>
                <a:srgbClr val="008697"/>
              </a:buClr>
              <a:buSzPct val="85416"/>
              <a:buFont typeface="Arial"/>
              <a:buChar char="•"/>
              <a:tabLst>
                <a:tab pos="777784" algn="l"/>
              </a:tabLst>
            </a:pPr>
            <a:r>
              <a:rPr sz="2500" spc="-191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Заробітн</a:t>
            </a:r>
            <a:r>
              <a:rPr sz="2500" spc="17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sz="2500" spc="-191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плата</a:t>
            </a:r>
            <a:r>
              <a:rPr sz="2500" spc="17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sz="2500" spc="-191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sz="2500" spc="17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sz="2500" spc="-191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sz="2500" spc="17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sz="2500" spc="-191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sz="25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5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то</a:t>
            </a:r>
            <a:r>
              <a:rPr sz="250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uk-UA" sz="25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285717" indent="-273018">
              <a:spcBef>
                <a:spcPts val="199"/>
              </a:spcBef>
              <a:buClr>
                <a:srgbClr val="008697"/>
              </a:buClr>
              <a:buFont typeface="Arial"/>
              <a:buChar char="•"/>
              <a:tabLst>
                <a:tab pos="286352" algn="l"/>
              </a:tabLst>
            </a:pPr>
            <a:r>
              <a:rPr sz="25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Акаде</a:t>
            </a:r>
            <a:r>
              <a:rPr sz="2500" spc="-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sz="25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ічний </a:t>
            </a:r>
            <a:r>
              <a:rPr sz="2500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sz="25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неакадемічний</a:t>
            </a:r>
            <a:r>
              <a:rPr sz="25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хост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61416" y="2785873"/>
            <a:ext cx="2795016" cy="37703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28600" y="1973958"/>
            <a:ext cx="9562084" cy="46554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78734" marR="43810" indent="-466035">
              <a:lnSpc>
                <a:spcPct val="101800"/>
              </a:lnSpc>
              <a:buClr>
                <a:srgbClr val="008697"/>
              </a:buClr>
              <a:buAutoNum type="arabicPeriod"/>
              <a:tabLst>
                <a:tab pos="479369" algn="l"/>
              </a:tabLst>
            </a:pPr>
            <a:r>
              <a:rPr lang="uk-UA" sz="2200" spc="20" dirty="0" smtClean="0">
                <a:latin typeface="Times New Roman" pitchFamily="18" charset="0"/>
                <a:cs typeface="Times New Roman" pitchFamily="18" charset="0"/>
              </a:rPr>
              <a:t>Проведіть аудит навичок, щоб виокремити навички для освоєння </a:t>
            </a:r>
            <a:r>
              <a:rPr sz="2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200" spc="-25" dirty="0" smtClean="0">
                <a:latin typeface="Times New Roman" pitchFamily="18" charset="0"/>
                <a:cs typeface="Times New Roman" pitchFamily="18" charset="0"/>
              </a:rPr>
              <a:t>що відповідають Вашим коротко- і довгостроковим кар</a:t>
            </a:r>
            <a:r>
              <a:rPr lang="en-US" sz="2200" spc="-25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200" spc="-25" dirty="0" err="1" smtClean="0">
                <a:latin typeface="Times New Roman" pitchFamily="18" charset="0"/>
                <a:cs typeface="Times New Roman" pitchFamily="18" charset="0"/>
              </a:rPr>
              <a:t>єрним</a:t>
            </a:r>
            <a:r>
              <a:rPr lang="uk-UA" sz="2200" spc="-25" dirty="0" smtClean="0">
                <a:latin typeface="Times New Roman" pitchFamily="18" charset="0"/>
                <a:cs typeface="Times New Roman" pitchFamily="18" charset="0"/>
              </a:rPr>
              <a:t> цілям</a:t>
            </a:r>
            <a:r>
              <a:rPr sz="2200" spc="1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478734" marR="50794" indent="-466035">
              <a:lnSpc>
                <a:spcPct val="101800"/>
              </a:lnSpc>
              <a:spcBef>
                <a:spcPts val="525"/>
              </a:spcBef>
              <a:buClr>
                <a:srgbClr val="008697"/>
              </a:buClr>
              <a:buAutoNum type="arabicPeriod"/>
              <a:tabLst>
                <a:tab pos="479369" algn="l"/>
              </a:tabLst>
            </a:pPr>
            <a:r>
              <a:rPr lang="uk-UA" sz="2200" spc="10" dirty="0" smtClean="0">
                <a:latin typeface="Times New Roman" pitchFamily="18" charset="0"/>
                <a:cs typeface="Times New Roman" pitchFamily="18" charset="0"/>
              </a:rPr>
              <a:t>На основі проведеного аудиту, складіть короткий список навчальних цілей – включіть цей список на початку даної секції</a:t>
            </a:r>
            <a:endParaRPr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478734" indent="-466035">
              <a:spcBef>
                <a:spcPts val="575"/>
              </a:spcBef>
              <a:buClr>
                <a:srgbClr val="008697"/>
              </a:buClr>
              <a:buAutoNum type="arabicPeriod"/>
              <a:tabLst>
                <a:tab pos="479369" algn="l"/>
              </a:tabLst>
            </a:pPr>
            <a:r>
              <a:rPr lang="uk-UA" sz="2200" spc="10" dirty="0" smtClean="0">
                <a:latin typeface="Times New Roman" pitchFamily="18" charset="0"/>
                <a:cs typeface="Times New Roman" pitchFamily="18" charset="0"/>
              </a:rPr>
              <a:t>Опишіть навчальний план для освоєння цих навичок протягом програми</a:t>
            </a:r>
            <a:endParaRPr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768260" lvl="1" indent="-289526">
              <a:spcBef>
                <a:spcPts val="520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pc="20" dirty="0" smtClean="0">
                <a:latin typeface="Times New Roman" pitchFamily="18" charset="0"/>
                <a:cs typeface="Times New Roman" pitchFamily="18" charset="0"/>
              </a:rPr>
              <a:t>Чітко опишіть чого Ви намагаєтесь досягнути (</a:t>
            </a:r>
            <a:r>
              <a:rPr lang="uk-UA" b="1" spc="20" dirty="0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b="1" spc="1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spc="1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b="1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spc="20" dirty="0" smtClean="0">
                <a:latin typeface="Times New Roman" pitchFamily="18" charset="0"/>
                <a:cs typeface="Times New Roman" pitchFamily="18" charset="0"/>
              </a:rPr>
              <a:t>навіщо </a:t>
            </a:r>
            <a:r>
              <a:rPr lang="ru-RU" b="1" spc="4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uk-UA" b="1" spc="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spc="20" dirty="0" smtClean="0">
                <a:latin typeface="Times New Roman" pitchFamily="18" charset="0"/>
                <a:cs typeface="Times New Roman" pitchFamily="18" charset="0"/>
              </a:rPr>
              <a:t>коли</a:t>
            </a:r>
            <a:r>
              <a:rPr spc="4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pPr marL="768260" lvl="1" indent="-289526">
              <a:spcBef>
                <a:spcPts val="455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Врахуйте навчальний план з добре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пропрацьованим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часовим періодом </a:t>
            </a:r>
            <a:r>
              <a:rPr spc="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pc="10" dirty="0" smtClean="0">
                <a:latin typeface="Times New Roman" pitchFamily="18" charset="0"/>
                <a:cs typeface="Times New Roman" pitchFamily="18" charset="0"/>
              </a:rPr>
              <a:t>використовуйте </a:t>
            </a:r>
            <a:r>
              <a:rPr lang="uk-UA" spc="10" dirty="0" err="1" smtClean="0">
                <a:latin typeface="Times New Roman" pitchFamily="18" charset="0"/>
                <a:cs typeface="Times New Roman" pitchFamily="18" charset="0"/>
              </a:rPr>
              <a:t>обов</a:t>
            </a:r>
            <a:r>
              <a:rPr lang="en-US" spc="1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pc="10" dirty="0" err="1" smtClean="0">
                <a:latin typeface="Times New Roman" pitchFamily="18" charset="0"/>
                <a:cs typeface="Times New Roman" pitchFamily="18" charset="0"/>
              </a:rPr>
              <a:t>язкову</a:t>
            </a:r>
            <a:r>
              <a:rPr lang="uk-UA" spc="10" dirty="0" smtClean="0">
                <a:latin typeface="Times New Roman" pitchFamily="18" charset="0"/>
                <a:cs typeface="Times New Roman" pitchFamily="18" charset="0"/>
              </a:rPr>
              <a:t> діаграму </a:t>
            </a:r>
            <a:r>
              <a:rPr lang="uk-UA" spc="10" dirty="0" err="1" smtClean="0">
                <a:latin typeface="Times New Roman" pitchFamily="18" charset="0"/>
                <a:cs typeface="Times New Roman" pitchFamily="18" charset="0"/>
              </a:rPr>
              <a:t>Ганта</a:t>
            </a:r>
            <a:r>
              <a:rPr spc="4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pPr marL="768260" lvl="1" indent="-289526">
              <a:spcBef>
                <a:spcPts val="480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pc="20" dirty="0" smtClean="0">
                <a:latin typeface="Times New Roman" pitchFamily="18" charset="0"/>
                <a:cs typeface="Times New Roman" pitchFamily="18" charset="0"/>
              </a:rPr>
              <a:t>Потрібно включити підготовку і використання персонального плану розвитку кар</a:t>
            </a:r>
            <a:r>
              <a:rPr lang="en-US" spc="2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pc="20" dirty="0" err="1" smtClean="0">
                <a:latin typeface="Times New Roman" pitchFamily="18" charset="0"/>
                <a:cs typeface="Times New Roman" pitchFamily="18" charset="0"/>
              </a:rPr>
              <a:t>єри</a:t>
            </a:r>
            <a:endParaRPr lang="uk-UA" spc="20" dirty="0" smtClean="0">
              <a:latin typeface="Times New Roman" pitchFamily="18" charset="0"/>
              <a:cs typeface="Times New Roman" pitchFamily="18" charset="0"/>
            </a:endParaRPr>
          </a:p>
          <a:p>
            <a:pPr marL="768260" marR="243175" lvl="1" indent="-289526">
              <a:lnSpc>
                <a:spcPct val="101099"/>
              </a:lnSpc>
              <a:spcBef>
                <a:spcPts val="455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Якщо потрібно стажування або інші можливості для представлення іншим секторам (промисловість, благодійність, національний архів, тощо) – вказуйте </a:t>
            </a:r>
            <a:r>
              <a:rPr lang="uk-UA" b="1" spc="20" dirty="0" smtClean="0">
                <a:latin typeface="Times New Roman" pitchFamily="18" charset="0"/>
                <a:cs typeface="Times New Roman" pitchFamily="18" charset="0"/>
              </a:rPr>
              <a:t>чому</a:t>
            </a:r>
            <a:r>
              <a:rPr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spc="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spc="20" dirty="0" smtClean="0">
                <a:latin typeface="Times New Roman" pitchFamily="18" charset="0"/>
                <a:cs typeface="Times New Roman" pitchFamily="18" charset="0"/>
              </a:rPr>
              <a:t>коли</a:t>
            </a:r>
            <a:r>
              <a:rPr b="1" spc="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pc="-10" dirty="0" smtClean="0">
                <a:latin typeface="Times New Roman" pitchFamily="18" charset="0"/>
                <a:cs typeface="Times New Roman" pitchFamily="18" charset="0"/>
              </a:rPr>
              <a:t>це станеться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pPr marL="768260" marR="251430" lvl="1" indent="-289526">
              <a:lnSpc>
                <a:spcPct val="102200"/>
              </a:lnSpc>
              <a:spcBef>
                <a:spcPts val="430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Якщо Ваша приймаюча сторона має </a:t>
            </a:r>
            <a:r>
              <a:rPr lang="uk-UA" b="1" spc="-30" dirty="0" smtClean="0">
                <a:latin typeface="Times New Roman" pitchFamily="18" charset="0"/>
                <a:cs typeface="Times New Roman" pitchFamily="18" charset="0"/>
              </a:rPr>
              <a:t>програму розвитку штату</a:t>
            </a:r>
            <a:r>
              <a:rPr spc="4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spc="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pc="10" dirty="0" smtClean="0">
                <a:latin typeface="Times New Roman" pitchFamily="18" charset="0"/>
                <a:cs typeface="Times New Roman" pitchFamily="18" charset="0"/>
              </a:rPr>
              <a:t>чітко окресліть яким чином Ви застосуєте відповідні аспекти цієї програми у власному плані навчання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14400" y="945830"/>
            <a:ext cx="822960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algn="ctr"/>
            <a:r>
              <a:rPr sz="3600" spc="-10" dirty="0">
                <a:latin typeface="Arial" pitchFamily="34" charset="0"/>
                <a:cs typeface="Arial" pitchFamily="34" charset="0"/>
              </a:rPr>
              <a:t>1</a:t>
            </a:r>
            <a:r>
              <a:rPr sz="3600" dirty="0">
                <a:latin typeface="Arial" pitchFamily="34" charset="0"/>
                <a:cs typeface="Arial" pitchFamily="34" charset="0"/>
              </a:rPr>
              <a:t>.</a:t>
            </a:r>
            <a:r>
              <a:rPr sz="3600" spc="-4" dirty="0">
                <a:latin typeface="Arial" pitchFamily="34" charset="0"/>
                <a:cs typeface="Arial" pitchFamily="34" charset="0"/>
              </a:rPr>
              <a:t>2</a:t>
            </a:r>
            <a:r>
              <a:rPr sz="3600" spc="1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3600" spc="-14" dirty="0" smtClean="0">
                <a:latin typeface="Arial" pitchFamily="34" charset="0"/>
                <a:cs typeface="Arial" pitchFamily="34" charset="0"/>
              </a:rPr>
              <a:t>Якість </a:t>
            </a:r>
            <a:r>
              <a:rPr lang="uk-UA" sz="3600" u="sng" spc="-14" dirty="0" smtClean="0">
                <a:latin typeface="Arial" pitchFamily="34" charset="0"/>
                <a:cs typeface="Arial" pitchFamily="34" charset="0"/>
              </a:rPr>
              <a:t>навчання </a:t>
            </a:r>
            <a:r>
              <a:rPr sz="3600" spc="-14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uk-UA" sz="3600" spc="-14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3600" spc="-204" dirty="0" smtClean="0">
                <a:latin typeface="Arial" pitchFamily="34" charset="0"/>
                <a:cs typeface="Arial" pitchFamily="34" charset="0"/>
              </a:rPr>
              <a:t>передача знань</a:t>
            </a:r>
            <a:endParaRPr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4401" y="445744"/>
            <a:ext cx="7924802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algn="ctr"/>
            <a:r>
              <a:rPr sz="3600" spc="-20" dirty="0">
                <a:latin typeface="Arial" pitchFamily="34" charset="0"/>
                <a:cs typeface="Arial" pitchFamily="34" charset="0"/>
              </a:rPr>
              <a:t>1</a:t>
            </a:r>
            <a:r>
              <a:rPr sz="3600" spc="-10" dirty="0">
                <a:latin typeface="Arial" pitchFamily="34" charset="0"/>
                <a:cs typeface="Arial" pitchFamily="34" charset="0"/>
              </a:rPr>
              <a:t>.2</a:t>
            </a:r>
            <a:r>
              <a:rPr sz="3600" spc="2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3600" spc="-4" dirty="0" smtClean="0">
                <a:latin typeface="Arial" pitchFamily="34" charset="0"/>
                <a:cs typeface="Arial" pitchFamily="34" charset="0"/>
              </a:rPr>
              <a:t>Якість навчання </a:t>
            </a:r>
            <a:r>
              <a:rPr sz="3600" spc="-1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uk-UA" sz="3600" spc="-1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3600" spc="-170" dirty="0" smtClean="0">
                <a:latin typeface="Arial" pitchFamily="34" charset="0"/>
                <a:cs typeface="Arial" pitchFamily="34" charset="0"/>
              </a:rPr>
              <a:t>передача знань</a:t>
            </a:r>
            <a:r>
              <a:rPr sz="3600" spc="4" dirty="0" smtClean="0">
                <a:latin typeface="Arial" pitchFamily="34" charset="0"/>
                <a:cs typeface="Arial" pitchFamily="34" charset="0"/>
              </a:rPr>
              <a:t> </a:t>
            </a:r>
            <a:endParaRPr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4800" y="1752601"/>
            <a:ext cx="9506712" cy="4768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0002" marR="60318" indent="-347304">
              <a:lnSpc>
                <a:spcPct val="101400"/>
              </a:lnSpc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800" spc="10" dirty="0" smtClean="0">
                <a:latin typeface="Times New Roman" pitchFamily="18" charset="0"/>
                <a:cs typeface="Times New Roman" pitchFamily="18" charset="0"/>
              </a:rPr>
              <a:t>Потрібно продемонструвати освоєння трьох потенційних видів навичок</a:t>
            </a:r>
            <a:r>
              <a:rPr sz="2800" spc="4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826039" lvl="1" indent="-347304">
              <a:spcBef>
                <a:spcPts val="615"/>
              </a:spcBef>
              <a:buAutoNum type="arabicPeriod"/>
              <a:tabLst>
                <a:tab pos="826673" algn="l"/>
              </a:tabLst>
            </a:pPr>
            <a:r>
              <a:rPr lang="uk-UA" sz="2500" spc="-65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Дослідницькі навички – це основа Вашого дослідницького проекту</a:t>
            </a:r>
          </a:p>
          <a:p>
            <a:pPr marL="826039" lvl="1" indent="-347304">
              <a:spcBef>
                <a:spcPts val="615"/>
              </a:spcBef>
              <a:buAutoNum type="arabicPeriod"/>
              <a:tabLst>
                <a:tab pos="826673" algn="l"/>
              </a:tabLst>
            </a:pPr>
            <a:r>
              <a:rPr lang="uk-UA" sz="2500" spc="-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Додаткові дослідницькі навички</a:t>
            </a:r>
            <a:r>
              <a:rPr sz="2500" spc="2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500" spc="-35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диверсифікувати компетенцію</a:t>
            </a:r>
            <a:r>
              <a:rPr sz="250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826039" marR="5080" lvl="1" indent="-347304">
              <a:lnSpc>
                <a:spcPts val="2929"/>
              </a:lnSpc>
              <a:spcBef>
                <a:spcPts val="670"/>
              </a:spcBef>
              <a:buAutoNum type="arabicPeriod"/>
              <a:tabLst>
                <a:tab pos="826673" algn="l"/>
              </a:tabLst>
            </a:pPr>
            <a:r>
              <a:rPr lang="uk-UA" sz="2500" spc="-145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Навички широкого застосування і доповнювані навички</a:t>
            </a:r>
            <a:r>
              <a:rPr sz="250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50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також враховуйте навички, корисні у неакадемічній кар</a:t>
            </a:r>
            <a:r>
              <a:rPr lang="en-US" sz="250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500" dirty="0" err="1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єрі</a:t>
            </a:r>
            <a:r>
              <a:rPr sz="250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9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800" spc="4" dirty="0" smtClean="0">
                <a:latin typeface="Times New Roman" pitchFamily="18" charset="0"/>
                <a:cs typeface="Times New Roman" pitchFamily="18" charset="0"/>
              </a:rPr>
              <a:t>Отримані протягом навчальних курсів</a:t>
            </a:r>
            <a:endParaRPr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142858" algn="ctr">
              <a:spcBef>
                <a:spcPts val="2804"/>
              </a:spcBef>
            </a:pPr>
            <a:r>
              <a:rPr sz="2800" b="1" spc="1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sz="2800" b="1" spc="-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sz="2800" b="1" spc="-215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sz="2800" b="1" spc="25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sz="2800" b="1" spc="1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sz="2800" b="1" spc="5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spc="-45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sz="2800" b="1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sz="28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sz="2800" b="1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sz="28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sz="2800" b="1" spc="-4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sz="2800" b="1" spc="-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sz="2800" b="1" spc="25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he</a:t>
            </a:r>
            <a:r>
              <a:rPr sz="2800" b="1" spc="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sz="2800" b="1" spc="135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sz="2800" b="1" spc="-2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sz="2800" b="1" spc="-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sz="2800" b="1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sz="28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lop</a:t>
            </a:r>
            <a:r>
              <a:rPr sz="2800" b="1" spc="2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sz="2800" b="1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sz="28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sz="2800" b="1" spc="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sz="2800" b="1" spc="135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sz="2800" b="1" spc="-65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sz="28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sz="2800" b="1" spc="2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sz="2800" b="1" spc="-2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sz="2800" b="1" spc="-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sz="28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sz="2800" b="1" spc="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sz="2800" b="1" spc="1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144128" algn="ctr">
              <a:spcBef>
                <a:spcPts val="45"/>
              </a:spcBef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корисним джерелом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168890" algn="ctr">
              <a:spcBef>
                <a:spcPts val="1345"/>
              </a:spcBef>
            </a:pPr>
            <a:r>
              <a:rPr lang="en-US" sz="1600" u="sng" spc="25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https://www.vitae.ac.uk</a:t>
            </a:r>
            <a:endParaRPr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4400" y="722744"/>
            <a:ext cx="822960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600" spc="-10" dirty="0">
                <a:latin typeface="Arial" pitchFamily="34" charset="0"/>
                <a:cs typeface="Arial" pitchFamily="34" charset="0"/>
              </a:rPr>
              <a:t>1</a:t>
            </a:r>
            <a:r>
              <a:rPr sz="3600" dirty="0">
                <a:latin typeface="Arial" pitchFamily="34" charset="0"/>
                <a:cs typeface="Arial" pitchFamily="34" charset="0"/>
              </a:rPr>
              <a:t>.</a:t>
            </a:r>
            <a:r>
              <a:rPr sz="3600" spc="-4" dirty="0">
                <a:latin typeface="Arial" pitchFamily="34" charset="0"/>
                <a:cs typeface="Arial" pitchFamily="34" charset="0"/>
              </a:rPr>
              <a:t>2</a:t>
            </a:r>
            <a:r>
              <a:rPr sz="3600" spc="1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3600" spc="-14" dirty="0" smtClean="0">
                <a:latin typeface="Arial" pitchFamily="34" charset="0"/>
                <a:cs typeface="Arial" pitchFamily="34" charset="0"/>
              </a:rPr>
              <a:t>Якість навчання </a:t>
            </a:r>
            <a:r>
              <a:rPr sz="3600" u="sng" spc="-14" dirty="0" smtClean="0">
                <a:effectLst/>
                <a:latin typeface="Arial" pitchFamily="34" charset="0"/>
                <a:cs typeface="Arial" pitchFamily="34" charset="0"/>
              </a:rPr>
              <a:t>/</a:t>
            </a:r>
            <a:r>
              <a:rPr lang="uk-UA" sz="3600" u="sng" spc="-14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uk-UA" sz="3600" u="sng" spc="-204" dirty="0" smtClean="0">
                <a:effectLst/>
                <a:latin typeface="Arial" pitchFamily="34" charset="0"/>
                <a:cs typeface="Arial" pitchFamily="34" charset="0"/>
              </a:rPr>
              <a:t>передача знань</a:t>
            </a:r>
            <a:endParaRPr sz="3600" u="sng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9036" y="2133601"/>
            <a:ext cx="8614410" cy="3726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0002" marR="423495" indent="-347304">
              <a:lnSpc>
                <a:spcPct val="100299"/>
              </a:lnSpc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800" spc="-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Опишіть навички і знання, які передаватимете приймаючій стороні (сторонам</a:t>
            </a:r>
            <a:r>
              <a:rPr sz="28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780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800" spc="-7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Особливо важливо для:</a:t>
            </a:r>
            <a:endParaRPr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768260" marR="5080" lvl="1" indent="-289526">
              <a:lnSpc>
                <a:spcPct val="101400"/>
              </a:lnSpc>
              <a:spcBef>
                <a:spcPts val="700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8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Глобальної стипендіальної програми</a:t>
            </a:r>
            <a:r>
              <a:rPr sz="2800" spc="10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sz="2800" spc="-240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sz="2800" spc="4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sz="2800" spc="14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sz="2800" spc="3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spc="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між приймаючою стороною за межами Європи і приймаючою стороною у Європі</a:t>
            </a:r>
            <a:r>
              <a:rPr sz="2800" spc="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768260" marR="99048" lvl="1" indent="-289526">
              <a:lnSpc>
                <a:spcPct val="101400"/>
              </a:lnSpc>
              <a:spcBef>
                <a:spcPts val="695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800" spc="-3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Реінтеграційної європейської стипендіальної програми</a:t>
            </a:r>
            <a:r>
              <a:rPr sz="2800" spc="10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sz="2800" spc="-240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sz="2800" spc="4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sz="2800" spc="14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sz="2800" spc="3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у Європу зовні</a:t>
            </a:r>
            <a:r>
              <a:rPr sz="2800" spc="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09600" y="1600200"/>
            <a:ext cx="8869680" cy="50962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0002" indent="-347304"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33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Чітко – які знання будуть передаватись</a:t>
            </a:r>
            <a:endParaRPr sz="3300" dirty="0">
              <a:latin typeface="Times New Roman" pitchFamily="18" charset="0"/>
              <a:cs typeface="Times New Roman" pitchFamily="18" charset="0"/>
            </a:endParaRPr>
          </a:p>
          <a:p>
            <a:pPr marL="768260" marR="50159" lvl="1" indent="-289526">
              <a:lnSpc>
                <a:spcPts val="3170"/>
              </a:lnSpc>
              <a:spcBef>
                <a:spcPts val="774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7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Створіть пронумерований список або таблицю цілей – полегшить роботу оцінювачам</a:t>
            </a:r>
            <a:endParaRPr sz="27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670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3300" b="1" u="heavy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Яким чином</a:t>
            </a:r>
            <a:r>
              <a:rPr sz="3300" b="1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3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Ви будете їх передавати</a:t>
            </a:r>
            <a:r>
              <a:rPr sz="33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sz="3300" dirty="0">
              <a:latin typeface="Times New Roman" pitchFamily="18" charset="0"/>
              <a:cs typeface="Times New Roman" pitchFamily="18" charset="0"/>
            </a:endParaRPr>
          </a:p>
          <a:p>
            <a:pPr marL="768260" marR="5080" lvl="1" indent="-289526">
              <a:lnSpc>
                <a:spcPct val="100400"/>
              </a:lnSpc>
              <a:spcBef>
                <a:spcPts val="650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7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Які специфічні заходи будете здійснювати щоб долучити ці знання до приймаючої сторони і до Європи</a:t>
            </a:r>
            <a:endParaRPr sz="2700" dirty="0" smtClean="0">
              <a:latin typeface="Times New Roman" pitchFamily="18" charset="0"/>
              <a:cs typeface="Times New Roman" pitchFamily="18" charset="0"/>
            </a:endParaRPr>
          </a:p>
          <a:p>
            <a:pPr marL="768260" marR="95238" lvl="1" indent="-289526">
              <a:lnSpc>
                <a:spcPts val="3170"/>
              </a:lnSpc>
              <a:spcBef>
                <a:spcPts val="725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7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Приклади</a:t>
            </a:r>
            <a:r>
              <a:rPr sz="27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7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наставництво студентів, проведення семінарів</a:t>
            </a:r>
            <a:r>
              <a:rPr sz="27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spc="-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участь в </a:t>
            </a:r>
            <a:r>
              <a:rPr lang="ru-RU" sz="2700" spc="-4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конференціях</a:t>
            </a:r>
            <a:r>
              <a:rPr lang="ru-RU" sz="2700" spc="-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spc="-4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нетворкінг</a:t>
            </a:r>
            <a:r>
              <a:rPr lang="ru-RU" sz="27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spc="-4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спільні</a:t>
            </a:r>
            <a:r>
              <a:rPr lang="ru-RU" sz="27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spc="-4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700" spc="-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700" spc="-4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2700" spc="-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spc="-4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європейськими</a:t>
            </a:r>
            <a:r>
              <a:rPr lang="ru-RU" sz="2700" spc="-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spc="-4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науково-дослідними</a:t>
            </a:r>
            <a:r>
              <a:rPr lang="ru-RU" sz="2700" spc="-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spc="-4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організаціями</a:t>
            </a:r>
            <a:r>
              <a:rPr lang="ru-RU" sz="27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14400" y="722744"/>
            <a:ext cx="822960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600" spc="-10" dirty="0">
                <a:effectLst/>
                <a:latin typeface="Arial" pitchFamily="34" charset="0"/>
                <a:cs typeface="Arial" pitchFamily="34" charset="0"/>
              </a:rPr>
              <a:t>1</a:t>
            </a:r>
            <a:r>
              <a:rPr sz="3600" dirty="0">
                <a:effectLst/>
                <a:latin typeface="Arial" pitchFamily="34" charset="0"/>
                <a:cs typeface="Arial" pitchFamily="34" charset="0"/>
              </a:rPr>
              <a:t>.</a:t>
            </a:r>
            <a:r>
              <a:rPr sz="3600" spc="-4" dirty="0">
                <a:effectLst/>
                <a:latin typeface="Arial" pitchFamily="34" charset="0"/>
                <a:cs typeface="Arial" pitchFamily="34" charset="0"/>
              </a:rPr>
              <a:t>2</a:t>
            </a:r>
            <a:r>
              <a:rPr sz="3600" spc="1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uk-UA" sz="3600" spc="-14" dirty="0" smtClean="0">
                <a:effectLst/>
                <a:latin typeface="Arial" pitchFamily="34" charset="0"/>
                <a:cs typeface="Arial" pitchFamily="34" charset="0"/>
              </a:rPr>
              <a:t>Якість навчання </a:t>
            </a:r>
            <a:r>
              <a:rPr sz="3600" spc="-14" dirty="0" smtClean="0">
                <a:effectLst/>
                <a:latin typeface="Arial" pitchFamily="34" charset="0"/>
                <a:cs typeface="Arial" pitchFamily="34" charset="0"/>
              </a:rPr>
              <a:t>/</a:t>
            </a:r>
            <a:r>
              <a:rPr lang="uk-UA" sz="3600" spc="-14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uk-UA" sz="3600" u="sng" spc="-204" dirty="0" smtClean="0">
                <a:effectLst/>
                <a:latin typeface="Arial" pitchFamily="34" charset="0"/>
                <a:cs typeface="Arial" pitchFamily="34" charset="0"/>
              </a:rPr>
              <a:t>передача знань</a:t>
            </a:r>
            <a:r>
              <a:rPr sz="3600" u="sng" spc="6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endParaRPr sz="3600" u="sng" spc="-4" dirty="0"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676400" y="3352800"/>
            <a:ext cx="6849363" cy="6278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lang="uk-UA" sz="4000" b="1" dirty="0" smtClean="0">
                <a:solidFill>
                  <a:srgbClr val="008697"/>
                </a:solidFill>
                <a:latin typeface="Calibri"/>
                <a:cs typeface="Calibri"/>
              </a:rPr>
              <a:t>СЕКЦІЯ НАПИСАННЯ</a:t>
            </a:r>
            <a:r>
              <a:rPr sz="4000" b="1" spc="35" dirty="0" smtClean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sz="4000" b="1" spc="4" dirty="0">
                <a:solidFill>
                  <a:srgbClr val="008697"/>
                </a:solidFill>
                <a:latin typeface="Calibri"/>
                <a:cs typeface="Calibri"/>
              </a:rPr>
              <a:t>2</a:t>
            </a:r>
            <a:r>
              <a:rPr sz="4000" b="1" dirty="0">
                <a:solidFill>
                  <a:srgbClr val="008697"/>
                </a:solidFill>
                <a:latin typeface="Calibri"/>
                <a:cs typeface="Calibri"/>
              </a:rPr>
              <a:t>:</a:t>
            </a:r>
            <a:r>
              <a:rPr sz="4000" b="1" spc="-20" dirty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lang="uk-UA" sz="4000" b="1" dirty="0" smtClean="0">
                <a:solidFill>
                  <a:srgbClr val="008697"/>
                </a:solidFill>
                <a:latin typeface="Calibri"/>
                <a:cs typeface="Calibri"/>
              </a:rPr>
              <a:t>ВПЛИВ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4820" y="604598"/>
            <a:ext cx="6868761" cy="1066403"/>
          </a:xfrm>
          <a:prstGeom prst="rect">
            <a:avLst/>
          </a:prstGeom>
        </p:spPr>
        <p:txBody>
          <a:bodyPr vert="horz" wrap="square" lIns="0" tIns="355050" rIns="0" bIns="0" rtlCol="0">
            <a:spAutoFit/>
          </a:bodyPr>
          <a:lstStyle/>
          <a:p>
            <a:pPr marL="42863" algn="ctr"/>
            <a:r>
              <a:rPr lang="uk-UA" spc="-10" dirty="0" smtClean="0">
                <a:latin typeface="Arial" pitchFamily="34" charset="0"/>
                <a:cs typeface="Arial" pitchFamily="34" charset="0"/>
              </a:rPr>
              <a:t>Очікуваний вплив</a:t>
            </a:r>
            <a:r>
              <a:rPr spc="20" dirty="0" smtClean="0">
                <a:latin typeface="Arial" pitchFamily="34" charset="0"/>
                <a:cs typeface="Arial" pitchFamily="34" charset="0"/>
              </a:rPr>
              <a:t> </a:t>
            </a:r>
            <a:endParaRPr spc="-4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5565" y="1826008"/>
            <a:ext cx="8162925" cy="45967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lang="uk-UA" sz="2200" b="1" spc="-7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На дослідницькому рівні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marR="5080" indent="-347304">
              <a:lnSpc>
                <a:spcPct val="101800"/>
              </a:lnSpc>
              <a:spcBef>
                <a:spcPts val="52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Покращений набір навичок, як дослідницьких так і широкого застосування, що ведуть до покращення працездатності і перспектив кар</a:t>
            </a:r>
            <a:r>
              <a:rPr lang="en-US" sz="22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200" spc="-1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єри</a:t>
            </a:r>
            <a:r>
              <a:rPr lang="uk-UA" sz="22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uk-UA" sz="22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всередині, </a:t>
            </a:r>
            <a:r>
              <a:rPr lang="uk-UA" sz="22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так і зовні академії</a:t>
            </a:r>
          </a:p>
          <a:p>
            <a:pPr marL="360002" marR="5080" indent="-347304">
              <a:lnSpc>
                <a:spcPct val="101800"/>
              </a:lnSpc>
              <a:spcBef>
                <a:spcPts val="52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Посилення впливу результатів</a:t>
            </a:r>
            <a:r>
              <a:rPr sz="22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R</a:t>
            </a:r>
            <a:r>
              <a:rPr sz="22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&amp;I,</a:t>
            </a:r>
            <a:r>
              <a:rPr lang="uk-UA" sz="22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більше знань та ідей, конвертованих у продукти і послуги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7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Кращий вклад у економіку, засновану на знаннях і суспільство</a:t>
            </a:r>
          </a:p>
          <a:p>
            <a:pPr marL="12699">
              <a:spcBef>
                <a:spcPts val="599"/>
              </a:spcBef>
            </a:pPr>
            <a:r>
              <a:rPr lang="uk-UA" sz="2200" b="1" spc="-7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На організаційному рівні</a:t>
            </a:r>
            <a:r>
              <a:rPr sz="2200" b="1" spc="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2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sz="2200" b="1" spc="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приймаючої сторони (сторін)</a:t>
            </a:r>
            <a:r>
              <a:rPr sz="22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):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7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Посилена кооперація і кращі мережі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7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Краща передача знань між секторами і дисциплінами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7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Покращення</a:t>
            </a:r>
            <a:r>
              <a:rPr sz="2200" spc="3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spc="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потенціалу</a:t>
            </a:r>
            <a:r>
              <a:rPr sz="22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25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sz="2200" spc="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&amp;I</a:t>
            </a:r>
            <a:r>
              <a:rPr sz="2200" spc="2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spc="-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між приймаючими участь організаціями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4820" y="604599"/>
            <a:ext cx="6868761" cy="1079225"/>
          </a:xfrm>
          <a:prstGeom prst="rect">
            <a:avLst/>
          </a:prstGeom>
        </p:spPr>
        <p:txBody>
          <a:bodyPr vert="horz" wrap="square" lIns="0" tIns="367748" rIns="0" bIns="0" rtlCol="0">
            <a:spAutoFit/>
          </a:bodyPr>
          <a:lstStyle/>
          <a:p>
            <a:pPr marL="42863" algn="ctr"/>
            <a:r>
              <a:rPr lang="uk-UA" spc="-10" dirty="0" smtClean="0">
                <a:latin typeface="Arial" pitchFamily="34" charset="0"/>
                <a:cs typeface="Arial" pitchFamily="34" charset="0"/>
              </a:rPr>
              <a:t>Очікуваний вплив</a:t>
            </a:r>
            <a:r>
              <a:rPr spc="20" dirty="0" smtClean="0">
                <a:latin typeface="Arial" pitchFamily="34" charset="0"/>
                <a:cs typeface="Arial" pitchFamily="34" charset="0"/>
              </a:rPr>
              <a:t> </a:t>
            </a:r>
            <a:endParaRPr spc="-4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2005" y="2209801"/>
            <a:ext cx="8454390" cy="3760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lang="uk-UA" sz="2200" b="1" spc="-7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На системному рівні</a:t>
            </a:r>
            <a:r>
              <a:rPr sz="2200" b="1" spc="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2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sz="2200" b="1" spc="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дослідницькі системи у Європі</a:t>
            </a:r>
            <a:r>
              <a:rPr sz="22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):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marR="5080" indent="-347304">
              <a:lnSpc>
                <a:spcPct val="101800"/>
              </a:lnSpc>
              <a:spcBef>
                <a:spcPts val="52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Посилення міжнародної, міждисциплінарної і </a:t>
            </a:r>
            <a:r>
              <a:rPr lang="uk-UA" sz="2200" spc="-1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міжсекторальної</a:t>
            </a:r>
            <a:r>
              <a:rPr lang="uk-UA" sz="22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мобільності дослідників у Європі</a:t>
            </a:r>
          </a:p>
          <a:p>
            <a:pPr marL="360002" marR="5080" indent="-347304">
              <a:lnSpc>
                <a:spcPct val="101800"/>
              </a:lnSpc>
              <a:spcBef>
                <a:spcPts val="52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Покращення європейського людського капіталу, що базується на </a:t>
            </a:r>
            <a:r>
              <a:rPr sz="22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sz="22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&amp;I</a:t>
            </a:r>
            <a:r>
              <a:rPr lang="uk-UA" sz="22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із більшою кількістю підприємливих і краще навчених дослідників</a:t>
            </a:r>
          </a:p>
          <a:p>
            <a:pPr marL="360002" marR="5080" indent="-347304">
              <a:lnSpc>
                <a:spcPct val="101800"/>
              </a:lnSpc>
              <a:spcBef>
                <a:spcPts val="52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Краща передача результатів</a:t>
            </a:r>
            <a:r>
              <a:rPr sz="22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sz="22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&amp;I</a:t>
            </a:r>
            <a:r>
              <a:rPr lang="uk-UA" sz="22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до</a:t>
            </a:r>
            <a:r>
              <a:rPr sz="22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spc="-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суспільства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99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Покращення привабливості Європи як лідируючого місця для </a:t>
            </a:r>
            <a:r>
              <a:rPr sz="22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sz="22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&amp;I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marR="840007" indent="-347304">
              <a:lnSpc>
                <a:spcPct val="101800"/>
              </a:lnSpc>
              <a:spcBef>
                <a:spcPts val="52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Краща якість досліджень та інновацій, що сприяють посиленню конкурентоспроможності Європи і росту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38400" y="476522"/>
            <a:ext cx="5352794" cy="10464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algn="ctr"/>
            <a:r>
              <a:rPr lang="uk-UA" sz="6700" spc="-10" dirty="0" smtClean="0">
                <a:latin typeface="Arial" pitchFamily="34" charset="0"/>
                <a:cs typeface="Arial" pitchFamily="34" charset="0"/>
              </a:rPr>
              <a:t>Підказки</a:t>
            </a:r>
            <a:r>
              <a:rPr sz="6700" spc="-4" dirty="0" smtClean="0">
                <a:latin typeface="Arial" pitchFamily="34" charset="0"/>
                <a:cs typeface="Arial" pitchFamily="34" charset="0"/>
              </a:rPr>
              <a:t>!</a:t>
            </a:r>
            <a:endParaRPr sz="6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5800" y="2514601"/>
            <a:ext cx="8237220" cy="29915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8260" marR="5080" indent="-755561">
              <a:lnSpc>
                <a:spcPct val="90400"/>
              </a:lnSpc>
              <a:buAutoNum type="arabicPeriod"/>
              <a:tabLst>
                <a:tab pos="768895" algn="l"/>
              </a:tabLst>
            </a:pPr>
            <a:r>
              <a:rPr lang="uk-UA" sz="3600" b="1" spc="-185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При написанні секції впливу, спробуйте визначити кожен з очікуваних впливів</a:t>
            </a:r>
          </a:p>
          <a:p>
            <a:pPr marL="768260" marR="5080" indent="-755561">
              <a:lnSpc>
                <a:spcPct val="90400"/>
              </a:lnSpc>
              <a:buAutoNum type="arabicPeriod"/>
              <a:tabLst>
                <a:tab pos="768895" algn="l"/>
              </a:tabLst>
            </a:pPr>
            <a:endParaRPr lang="uk-UA" sz="3600" b="1" spc="-185" dirty="0" smtClean="0">
              <a:solidFill>
                <a:srgbClr val="008697"/>
              </a:solidFill>
              <a:latin typeface="Times New Roman" pitchFamily="18" charset="0"/>
              <a:cs typeface="Times New Roman" pitchFamily="18" charset="0"/>
            </a:endParaRPr>
          </a:p>
          <a:p>
            <a:pPr marL="768260" marR="5080" indent="-755561">
              <a:lnSpc>
                <a:spcPct val="90400"/>
              </a:lnSpc>
              <a:buAutoNum type="arabicPeriod"/>
              <a:tabLst>
                <a:tab pos="768895" algn="l"/>
              </a:tabLst>
            </a:pPr>
            <a:r>
              <a:rPr lang="uk-UA" sz="36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Будьте точними у всіх секціях:</a:t>
            </a:r>
            <a:r>
              <a:rPr sz="3600" b="1" spc="-4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spc="-4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представляйте деталі того, яким чином вплив буде досягатися.</a:t>
            </a:r>
            <a:endParaRPr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4401" y="722744"/>
            <a:ext cx="830580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indent="41275" algn="ctr">
              <a:lnSpc>
                <a:spcPct val="100299"/>
              </a:lnSpc>
            </a:pPr>
            <a:r>
              <a:rPr sz="3600" spc="-20" dirty="0">
                <a:latin typeface="Arial" pitchFamily="34" charset="0"/>
                <a:cs typeface="Arial" pitchFamily="34" charset="0"/>
              </a:rPr>
              <a:t>2</a:t>
            </a:r>
            <a:r>
              <a:rPr sz="3600" spc="-10" dirty="0">
                <a:latin typeface="Arial" pitchFamily="34" charset="0"/>
                <a:cs typeface="Arial" pitchFamily="34" charset="0"/>
              </a:rPr>
              <a:t>.</a:t>
            </a:r>
            <a:r>
              <a:rPr sz="3600" spc="-20" dirty="0">
                <a:latin typeface="Arial" pitchFamily="34" charset="0"/>
                <a:cs typeface="Arial" pitchFamily="34" charset="0"/>
              </a:rPr>
              <a:t>1</a:t>
            </a:r>
            <a:r>
              <a:rPr sz="3600" spc="-4" dirty="0">
                <a:latin typeface="Arial" pitchFamily="34" charset="0"/>
                <a:cs typeface="Arial" pitchFamily="34" charset="0"/>
              </a:rPr>
              <a:t>:</a:t>
            </a:r>
            <a:r>
              <a:rPr sz="3600" spc="5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3600" spc="-10" dirty="0" smtClean="0">
                <a:latin typeface="Arial" pitchFamily="34" charset="0"/>
                <a:cs typeface="Arial" pitchFamily="34" charset="0"/>
              </a:rPr>
              <a:t>Підвищення кар</a:t>
            </a:r>
            <a:r>
              <a:rPr lang="en-US" sz="3600" spc="-10" dirty="0" smtClean="0">
                <a:latin typeface="Arial" pitchFamily="34" charset="0"/>
                <a:cs typeface="Arial" pitchFamily="34" charset="0"/>
              </a:rPr>
              <a:t>’</a:t>
            </a:r>
            <a:r>
              <a:rPr lang="uk-UA" sz="3600" spc="-10" dirty="0" err="1" smtClean="0">
                <a:latin typeface="Arial" pitchFamily="34" charset="0"/>
                <a:cs typeface="Arial" pitchFamily="34" charset="0"/>
              </a:rPr>
              <a:t>єри</a:t>
            </a:r>
            <a:r>
              <a:rPr lang="uk-UA" sz="3600" spc="-10" dirty="0" smtClean="0">
                <a:latin typeface="Arial" pitchFamily="34" charset="0"/>
                <a:cs typeface="Arial" pitchFamily="34" charset="0"/>
              </a:rPr>
              <a:t> дослідника</a:t>
            </a:r>
            <a:endParaRPr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2400" y="1635738"/>
            <a:ext cx="9906001" cy="487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lang="uk-UA" sz="22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Поясність вплив від дослідження і навчання на Вашу кар</a:t>
            </a:r>
            <a:r>
              <a:rPr lang="en-US" sz="22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200" b="1" spc="4" dirty="0" err="1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єру</a:t>
            </a:r>
            <a:r>
              <a:rPr lang="uk-UA" sz="22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, наприклад: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7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Освоєні </a:t>
            </a:r>
            <a:r>
              <a:rPr lang="uk-UA" sz="2200" spc="1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2200" spc="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ові компетенції</a:t>
            </a:r>
            <a:r>
              <a:rPr sz="2200" spc="1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2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sz="2200" spc="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spc="-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дослідницькі навички</a:t>
            </a:r>
            <a:r>
              <a:rPr sz="22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sz="2200" spc="7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навички широкого застосування</a:t>
            </a:r>
            <a:r>
              <a:rPr sz="2200" spc="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99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Вплив на не-академічні сектори (стажування або інше)</a:t>
            </a:r>
            <a:r>
              <a:rPr sz="22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sz="2200" spc="5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якщо має місце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marR="99048" indent="-347304">
              <a:lnSpc>
                <a:spcPct val="101400"/>
              </a:lnSpc>
              <a:spcBef>
                <a:spcPts val="540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Як це Вам допоможе досягнути кар</a:t>
            </a:r>
            <a:r>
              <a:rPr lang="en-US" sz="22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200" spc="2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єрних</a:t>
            </a:r>
            <a:r>
              <a:rPr lang="uk-UA" sz="2200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цілей, включно з тим, що Ви плануєте робити першочергово після стипендіальної програми і як ця програма допоможе Вам досягнути того рівня</a:t>
            </a:r>
          </a:p>
          <a:p>
            <a:pPr marL="360002" marR="304765" indent="-347304">
              <a:lnSpc>
                <a:spcPct val="101400"/>
              </a:lnSpc>
              <a:spcBef>
                <a:spcPts val="560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Поясніть яким чином нові освоєні компетенції сприятимуть кращому впливу дослідження на європейське суспільство в майбутньому і як/або економіка може посилатись на важливість галузі дослідження</a:t>
            </a:r>
          </a:p>
          <a:p>
            <a:pPr marL="12699" marR="304765">
              <a:lnSpc>
                <a:spcPct val="101400"/>
              </a:lnSpc>
              <a:spcBef>
                <a:spcPts val="560"/>
              </a:spcBef>
              <a:buClr>
                <a:srgbClr val="008697"/>
              </a:buClr>
              <a:tabLst>
                <a:tab pos="360638" algn="l"/>
              </a:tabLst>
            </a:pPr>
            <a:r>
              <a:rPr lang="uk-UA" sz="2200" b="1" spc="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Додаткові бали</a:t>
            </a:r>
            <a:r>
              <a:rPr sz="2200" b="1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99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3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Зазначайте суттєвий зв</a:t>
            </a:r>
            <a:r>
              <a:rPr lang="en-US" sz="2200" spc="3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200" spc="35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язок</a:t>
            </a:r>
            <a:r>
              <a:rPr lang="uk-UA" sz="2200" spc="3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Ваших планів на стипендіальну програму і політики ЄС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85800" y="756792"/>
            <a:ext cx="8604505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859" marR="5080" indent="-210795" algn="ctr">
              <a:lnSpc>
                <a:spcPct val="100299"/>
              </a:lnSpc>
            </a:pPr>
            <a:r>
              <a:rPr sz="3600" spc="-10" dirty="0">
                <a:latin typeface="Arial" pitchFamily="34" charset="0"/>
                <a:cs typeface="Arial" pitchFamily="34" charset="0"/>
              </a:rPr>
              <a:t>2</a:t>
            </a:r>
            <a:r>
              <a:rPr sz="3600" dirty="0">
                <a:latin typeface="Arial" pitchFamily="34" charset="0"/>
                <a:cs typeface="Arial" pitchFamily="34" charset="0"/>
              </a:rPr>
              <a:t>.</a:t>
            </a:r>
            <a:r>
              <a:rPr sz="3600" spc="-10" dirty="0">
                <a:latin typeface="Arial" pitchFamily="34" charset="0"/>
                <a:cs typeface="Arial" pitchFamily="34" charset="0"/>
              </a:rPr>
              <a:t>2</a:t>
            </a:r>
            <a:r>
              <a:rPr sz="3600" spc="-4" dirty="0">
                <a:latin typeface="Arial" pitchFamily="34" charset="0"/>
                <a:cs typeface="Arial" pitchFamily="34" charset="0"/>
              </a:rPr>
              <a:t>:</a:t>
            </a:r>
            <a:r>
              <a:rPr sz="3600" spc="14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3600" dirty="0" smtClean="0">
                <a:latin typeface="Arial" pitchFamily="34" charset="0"/>
                <a:cs typeface="Arial" pitchFamily="34" charset="0"/>
              </a:rPr>
              <a:t>Поширення і використання</a:t>
            </a:r>
            <a:endParaRPr sz="3600" spc="-4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2401" y="1428885"/>
            <a:ext cx="9753600" cy="57790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455"/>
              </a:lnSpc>
            </a:pPr>
            <a:r>
              <a:rPr sz="2000" b="1" spc="-14" dirty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sz="2000" b="1" spc="-4" dirty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000" b="1" spc="-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Стратегія поширення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360002" marR="278733" indent="-347304">
              <a:lnSpc>
                <a:spcPct val="79000"/>
              </a:lnSpc>
              <a:spcBef>
                <a:spcPts val="509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000" spc="-18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Цільова аудиторія</a:t>
            </a:r>
            <a:r>
              <a:rPr sz="20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sz="2000" spc="-5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spc="-5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Інші дослідники, потенційні користувачі і розширена наукова і інноваційна спільнота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360002" marR="519369" indent="-347304">
              <a:lnSpc>
                <a:spcPct val="79000"/>
              </a:lnSpc>
              <a:spcBef>
                <a:spcPts val="50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000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Опишіть </a:t>
            </a:r>
            <a:r>
              <a:rPr lang="uk-UA" sz="2000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діяльність, </a:t>
            </a:r>
            <a:r>
              <a:rPr lang="uk-UA" sz="2000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щоб забезпечити аудиторії вивчення дослідницької діяльності, наприклад публікації, конференції, семінари, тощо.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lnSpc>
                <a:spcPts val="2430"/>
              </a:lnSpc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000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Опишіть потенційний</a:t>
            </a:r>
            <a:r>
              <a:rPr sz="20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spc="-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sz="2000" b="1" spc="-7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від поширення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271748" indent="-259048">
              <a:lnSpc>
                <a:spcPts val="2435"/>
              </a:lnSpc>
              <a:buAutoNum type="arabicPeriod" startAt="2"/>
              <a:tabLst>
                <a:tab pos="271748" algn="l"/>
              </a:tabLst>
            </a:pPr>
            <a:r>
              <a:rPr lang="uk-UA" sz="2000" b="1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Права інтелектуальної власності</a:t>
            </a:r>
            <a:r>
              <a:rPr sz="2000" b="1" spc="-3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spc="-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і експлуатація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594291" lvl="1" indent="-523813">
              <a:lnSpc>
                <a:spcPts val="2455"/>
              </a:lnSpc>
              <a:buClr>
                <a:srgbClr val="008697"/>
              </a:buClr>
              <a:buAutoNum type="alphaLcPeriod"/>
              <a:tabLst>
                <a:tab pos="594926" algn="l"/>
              </a:tabLst>
            </a:pPr>
            <a:r>
              <a:rPr lang="uk-UA" sz="20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Яким чином результати дослідження можуть бути корисними для бізнесу</a:t>
            </a:r>
            <a:r>
              <a:rPr sz="20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768260" lvl="2" indent="-289526">
              <a:spcBef>
                <a:spcPts val="45"/>
              </a:spcBef>
              <a:buClr>
                <a:srgbClr val="008697"/>
              </a:buClr>
              <a:buFont typeface="Arial"/>
              <a:buChar char="–"/>
              <a:tabLst>
                <a:tab pos="768895" algn="l"/>
              </a:tabLst>
            </a:pPr>
            <a:r>
              <a:rPr lang="uk-UA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Зазначте плани щодо використання ІР/</a:t>
            </a:r>
            <a:r>
              <a:rPr lang="uk-UA" spc="4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комерціного</a:t>
            </a:r>
            <a:r>
              <a:rPr lang="uk-UA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потенціалу, що створюється через програму</a:t>
            </a:r>
            <a:endParaRPr dirty="0" smtClean="0">
              <a:latin typeface="Times New Roman" pitchFamily="18" charset="0"/>
              <a:cs typeface="Times New Roman" pitchFamily="18" charset="0"/>
            </a:endParaRPr>
          </a:p>
          <a:p>
            <a:pPr marL="768260" marR="5080" lvl="2" indent="-289526">
              <a:lnSpc>
                <a:spcPts val="1749"/>
              </a:lnSpc>
              <a:spcBef>
                <a:spcPts val="425"/>
              </a:spcBef>
              <a:buClr>
                <a:srgbClr val="008697"/>
              </a:buClr>
              <a:buFont typeface="Arial"/>
              <a:buChar char="–"/>
              <a:tabLst>
                <a:tab pos="768895" algn="l"/>
              </a:tabLst>
            </a:pPr>
            <a:r>
              <a:rPr lang="uk-UA" spc="-1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pc="-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ля</a:t>
            </a:r>
            <a:r>
              <a:rPr spc="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pc="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GF</a:t>
            </a:r>
            <a:r>
              <a:rPr spc="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spc="1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pc="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як Ви вирішили </a:t>
            </a:r>
            <a:r>
              <a:rPr spc="-3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розміщувати</a:t>
            </a:r>
            <a:r>
              <a:rPr spc="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spc="1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spc="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spc="-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pc="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між двома приймаючими сторонами</a:t>
            </a:r>
            <a:r>
              <a:rPr spc="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spc="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Правила спрощені на</a:t>
            </a:r>
            <a:r>
              <a:rPr spc="3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heavy" spc="-14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https://www.iprhelpdesk.eu/Fact-Sheet-IP-Management-in-H2020-MSCAs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pPr marL="768260" lvl="2" indent="-289526">
              <a:lnSpc>
                <a:spcPts val="2145"/>
              </a:lnSpc>
              <a:spcBef>
                <a:spcPts val="55"/>
              </a:spcBef>
              <a:buClr>
                <a:srgbClr val="008697"/>
              </a:buClr>
              <a:buFont typeface="Arial"/>
              <a:buChar char="–"/>
              <a:tabLst>
                <a:tab pos="768895" algn="l"/>
              </a:tabLst>
            </a:pPr>
            <a:r>
              <a:rPr lang="uk-UA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Опишіть потенційний</a:t>
            </a:r>
            <a:r>
              <a:rPr spc="8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spc="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b="1" spc="-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використання комерційного потенціалу</a:t>
            </a:r>
            <a:r>
              <a:rPr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spc="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pPr marL="594291" lvl="1" indent="-523813">
              <a:lnSpc>
                <a:spcPts val="2445"/>
              </a:lnSpc>
              <a:buClr>
                <a:srgbClr val="008697"/>
              </a:buClr>
              <a:buAutoNum type="alphaLcPeriod"/>
              <a:tabLst>
                <a:tab pos="594926" algn="l"/>
              </a:tabLst>
            </a:pPr>
            <a:r>
              <a:rPr lang="uk-UA" sz="20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Яким чином результати дослідження можуть бути корисними для широкої громадськості</a:t>
            </a:r>
            <a:r>
              <a:rPr sz="20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768260" marR="304765" lvl="2" indent="-289526">
              <a:lnSpc>
                <a:spcPts val="1749"/>
              </a:lnSpc>
              <a:spcBef>
                <a:spcPts val="445"/>
              </a:spcBef>
              <a:buClr>
                <a:srgbClr val="008697"/>
              </a:buClr>
              <a:buFont typeface="Arial"/>
              <a:buChar char="–"/>
              <a:tabLst>
                <a:tab pos="768895" algn="l"/>
              </a:tabLst>
            </a:pPr>
            <a:r>
              <a:rPr lang="uk-UA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Опишіть діяльність щоб дозволити відповідним акторам</a:t>
            </a:r>
            <a:r>
              <a:rPr spc="3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громада, добровільний сектор, політики, тощо) </a:t>
            </a:r>
            <a:r>
              <a:rPr lang="uk-UA" spc="-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отримувати вигоду від Вашого проекту</a:t>
            </a:r>
            <a:r>
              <a:rPr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dirty="0" smtClean="0">
              <a:latin typeface="Times New Roman" pitchFamily="18" charset="0"/>
              <a:cs typeface="Times New Roman" pitchFamily="18" charset="0"/>
            </a:endParaRPr>
          </a:p>
          <a:p>
            <a:pPr marL="768260" marR="773975" lvl="2" indent="-289526">
              <a:lnSpc>
                <a:spcPts val="1749"/>
              </a:lnSpc>
              <a:spcBef>
                <a:spcPts val="455"/>
              </a:spcBef>
              <a:buClr>
                <a:srgbClr val="008697"/>
              </a:buClr>
              <a:buFont typeface="Arial"/>
              <a:buChar char="–"/>
              <a:tabLst>
                <a:tab pos="768895" algn="l"/>
              </a:tabLst>
            </a:pPr>
            <a:r>
              <a:rPr lang="uk-UA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Поясніть як Ваше дослідження може вплинути на </a:t>
            </a:r>
            <a:r>
              <a:rPr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spc="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xp</a:t>
            </a:r>
            <a:r>
              <a:rPr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spc="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spc="5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pc="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spc="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spc="1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spc="4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pc="-25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spc="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spc="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spc="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spc="35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pc="-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spc="1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spc="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spc="1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spc="-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spc="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pc="-25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spc="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spc="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spc="-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spc="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spc="5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pc="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spc="-25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av</a:t>
            </a:r>
            <a:r>
              <a:rPr spc="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spc="5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spc="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spc="25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pc="-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spc="2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spc="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ac</a:t>
            </a:r>
            <a:r>
              <a:rPr spc="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spc="6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навчання в ВУЗах, якщо можливо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pPr marL="768260" lvl="2" indent="-289526">
              <a:spcBef>
                <a:spcPts val="35"/>
              </a:spcBef>
              <a:buClr>
                <a:srgbClr val="008697"/>
              </a:buClr>
              <a:buFont typeface="Arial"/>
              <a:buChar char="–"/>
              <a:tabLst>
                <a:tab pos="768895" algn="l"/>
              </a:tabLst>
            </a:pPr>
            <a:r>
              <a:rPr lang="uk-UA" spc="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Опишіть потенційний</a:t>
            </a:r>
            <a:r>
              <a:rPr spc="8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spc="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b="1" spc="-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від експлуатації результатів суспільством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7046976" y="5416296"/>
            <a:ext cx="1197863" cy="11338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2545" y="3892296"/>
            <a:ext cx="1258824" cy="118871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21792" y="2526794"/>
            <a:ext cx="1024128" cy="102412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971545" y="2990089"/>
            <a:ext cx="1289303" cy="128625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264153" y="5526024"/>
            <a:ext cx="1021081" cy="102412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605017" y="3230879"/>
            <a:ext cx="1640205" cy="807720"/>
          </a:xfrm>
          <a:custGeom>
            <a:avLst/>
            <a:gdLst/>
            <a:ahLst/>
            <a:cxnLst/>
            <a:rect l="l" t="t" r="r" b="b"/>
            <a:pathLst>
              <a:path w="1640204" h="807720">
                <a:moveTo>
                  <a:pt x="1639823" y="673607"/>
                </a:moveTo>
                <a:lnTo>
                  <a:pt x="1639120" y="120540"/>
                </a:lnTo>
                <a:lnTo>
                  <a:pt x="1628024" y="79730"/>
                </a:lnTo>
                <a:lnTo>
                  <a:pt x="1605279" y="44982"/>
                </a:lnTo>
                <a:lnTo>
                  <a:pt x="1573256" y="18669"/>
                </a:lnTo>
                <a:lnTo>
                  <a:pt x="1534328" y="3162"/>
                </a:lnTo>
                <a:lnTo>
                  <a:pt x="1505711" y="0"/>
                </a:lnTo>
                <a:lnTo>
                  <a:pt x="120540" y="703"/>
                </a:lnTo>
                <a:lnTo>
                  <a:pt x="79730" y="11799"/>
                </a:lnTo>
                <a:lnTo>
                  <a:pt x="44982" y="34544"/>
                </a:lnTo>
                <a:lnTo>
                  <a:pt x="18669" y="66567"/>
                </a:lnTo>
                <a:lnTo>
                  <a:pt x="3162" y="105495"/>
                </a:lnTo>
                <a:lnTo>
                  <a:pt x="0" y="134111"/>
                </a:lnTo>
                <a:lnTo>
                  <a:pt x="703" y="687682"/>
                </a:lnTo>
                <a:lnTo>
                  <a:pt x="11799" y="729296"/>
                </a:lnTo>
                <a:lnTo>
                  <a:pt x="34544" y="763955"/>
                </a:lnTo>
                <a:lnTo>
                  <a:pt x="66567" y="789732"/>
                </a:lnTo>
                <a:lnTo>
                  <a:pt x="105495" y="804699"/>
                </a:lnTo>
                <a:lnTo>
                  <a:pt x="134111" y="807719"/>
                </a:lnTo>
                <a:lnTo>
                  <a:pt x="1519283" y="807049"/>
                </a:lnTo>
                <a:lnTo>
                  <a:pt x="1560093" y="796387"/>
                </a:lnTo>
                <a:lnTo>
                  <a:pt x="1594841" y="774231"/>
                </a:lnTo>
                <a:lnTo>
                  <a:pt x="1621154" y="742507"/>
                </a:lnTo>
                <a:lnTo>
                  <a:pt x="1636661" y="703143"/>
                </a:lnTo>
                <a:lnTo>
                  <a:pt x="1639823" y="673607"/>
                </a:lnTo>
                <a:close/>
              </a:path>
            </a:pathLst>
          </a:custGeom>
          <a:solidFill>
            <a:srgbClr val="093B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601969" y="3224784"/>
            <a:ext cx="1649095" cy="820419"/>
          </a:xfrm>
          <a:custGeom>
            <a:avLst/>
            <a:gdLst/>
            <a:ahLst/>
            <a:cxnLst/>
            <a:rect l="l" t="t" r="r" b="b"/>
            <a:pathLst>
              <a:path w="1649095" h="820420">
                <a:moveTo>
                  <a:pt x="1648967" y="694943"/>
                </a:moveTo>
                <a:lnTo>
                  <a:pt x="1648967" y="124967"/>
                </a:lnTo>
                <a:lnTo>
                  <a:pt x="1645919" y="112775"/>
                </a:lnTo>
                <a:lnTo>
                  <a:pt x="1642871" y="97535"/>
                </a:lnTo>
                <a:lnTo>
                  <a:pt x="1630679" y="73151"/>
                </a:lnTo>
                <a:lnTo>
                  <a:pt x="1624583" y="64007"/>
                </a:lnTo>
                <a:lnTo>
                  <a:pt x="1624583" y="60959"/>
                </a:lnTo>
                <a:lnTo>
                  <a:pt x="1609343" y="42671"/>
                </a:lnTo>
                <a:lnTo>
                  <a:pt x="1606295" y="42671"/>
                </a:lnTo>
                <a:lnTo>
                  <a:pt x="1588007" y="24383"/>
                </a:lnTo>
                <a:lnTo>
                  <a:pt x="1551431" y="6095"/>
                </a:lnTo>
                <a:lnTo>
                  <a:pt x="1536191" y="3047"/>
                </a:lnTo>
                <a:lnTo>
                  <a:pt x="1523999" y="3047"/>
                </a:lnTo>
                <a:lnTo>
                  <a:pt x="1508759" y="0"/>
                </a:lnTo>
                <a:lnTo>
                  <a:pt x="137159" y="0"/>
                </a:lnTo>
                <a:lnTo>
                  <a:pt x="124967" y="3047"/>
                </a:lnTo>
                <a:lnTo>
                  <a:pt x="109727" y="3047"/>
                </a:lnTo>
                <a:lnTo>
                  <a:pt x="97535" y="6095"/>
                </a:lnTo>
                <a:lnTo>
                  <a:pt x="82295" y="12191"/>
                </a:lnTo>
                <a:lnTo>
                  <a:pt x="73151" y="18287"/>
                </a:lnTo>
                <a:lnTo>
                  <a:pt x="60959" y="24383"/>
                </a:lnTo>
                <a:lnTo>
                  <a:pt x="21335" y="64007"/>
                </a:lnTo>
                <a:lnTo>
                  <a:pt x="6095" y="100583"/>
                </a:lnTo>
                <a:lnTo>
                  <a:pt x="0" y="112775"/>
                </a:lnTo>
                <a:lnTo>
                  <a:pt x="0" y="710183"/>
                </a:lnTo>
                <a:lnTo>
                  <a:pt x="6095" y="722375"/>
                </a:lnTo>
                <a:lnTo>
                  <a:pt x="9143" y="734567"/>
                </a:lnTo>
                <a:lnTo>
                  <a:pt x="9143" y="128015"/>
                </a:lnTo>
                <a:lnTo>
                  <a:pt x="12191" y="112775"/>
                </a:lnTo>
                <a:lnTo>
                  <a:pt x="18287" y="88391"/>
                </a:lnTo>
                <a:lnTo>
                  <a:pt x="24383" y="79247"/>
                </a:lnTo>
                <a:lnTo>
                  <a:pt x="30479" y="67055"/>
                </a:lnTo>
                <a:lnTo>
                  <a:pt x="67055" y="33527"/>
                </a:lnTo>
                <a:lnTo>
                  <a:pt x="100583" y="15239"/>
                </a:lnTo>
                <a:lnTo>
                  <a:pt x="112775" y="12191"/>
                </a:lnTo>
                <a:lnTo>
                  <a:pt x="124967" y="12191"/>
                </a:lnTo>
                <a:lnTo>
                  <a:pt x="137159" y="9143"/>
                </a:lnTo>
                <a:lnTo>
                  <a:pt x="1508759" y="9143"/>
                </a:lnTo>
                <a:lnTo>
                  <a:pt x="1520951" y="12191"/>
                </a:lnTo>
                <a:lnTo>
                  <a:pt x="1536191" y="12191"/>
                </a:lnTo>
                <a:lnTo>
                  <a:pt x="1548383" y="15239"/>
                </a:lnTo>
                <a:lnTo>
                  <a:pt x="1560575" y="21335"/>
                </a:lnTo>
                <a:lnTo>
                  <a:pt x="1569719" y="27431"/>
                </a:lnTo>
                <a:lnTo>
                  <a:pt x="1581911" y="33527"/>
                </a:lnTo>
                <a:lnTo>
                  <a:pt x="1600199" y="48767"/>
                </a:lnTo>
                <a:lnTo>
                  <a:pt x="1615439" y="67055"/>
                </a:lnTo>
                <a:lnTo>
                  <a:pt x="1624583" y="79247"/>
                </a:lnTo>
                <a:lnTo>
                  <a:pt x="1627631" y="91439"/>
                </a:lnTo>
                <a:lnTo>
                  <a:pt x="1633727" y="103631"/>
                </a:lnTo>
                <a:lnTo>
                  <a:pt x="1636775" y="115823"/>
                </a:lnTo>
                <a:lnTo>
                  <a:pt x="1636775" y="128015"/>
                </a:lnTo>
                <a:lnTo>
                  <a:pt x="1639823" y="140207"/>
                </a:lnTo>
                <a:lnTo>
                  <a:pt x="1639823" y="728471"/>
                </a:lnTo>
                <a:lnTo>
                  <a:pt x="1642871" y="722375"/>
                </a:lnTo>
                <a:lnTo>
                  <a:pt x="1645919" y="707135"/>
                </a:lnTo>
                <a:lnTo>
                  <a:pt x="1648967" y="694943"/>
                </a:lnTo>
                <a:close/>
              </a:path>
              <a:path w="1649095" h="820420">
                <a:moveTo>
                  <a:pt x="67055" y="789431"/>
                </a:moveTo>
                <a:lnTo>
                  <a:pt x="45719" y="771143"/>
                </a:lnTo>
                <a:lnTo>
                  <a:pt x="45719" y="774191"/>
                </a:lnTo>
                <a:lnTo>
                  <a:pt x="30479" y="752855"/>
                </a:lnTo>
                <a:lnTo>
                  <a:pt x="24383" y="743711"/>
                </a:lnTo>
                <a:lnTo>
                  <a:pt x="18287" y="731519"/>
                </a:lnTo>
                <a:lnTo>
                  <a:pt x="9143" y="694943"/>
                </a:lnTo>
                <a:lnTo>
                  <a:pt x="9143" y="734567"/>
                </a:lnTo>
                <a:lnTo>
                  <a:pt x="21335" y="758951"/>
                </a:lnTo>
                <a:lnTo>
                  <a:pt x="39623" y="780287"/>
                </a:lnTo>
                <a:lnTo>
                  <a:pt x="60959" y="795527"/>
                </a:lnTo>
                <a:lnTo>
                  <a:pt x="64007" y="797813"/>
                </a:lnTo>
                <a:lnTo>
                  <a:pt x="64007" y="789431"/>
                </a:lnTo>
                <a:lnTo>
                  <a:pt x="67055" y="789431"/>
                </a:lnTo>
                <a:close/>
              </a:path>
              <a:path w="1649095" h="820420">
                <a:moveTo>
                  <a:pt x="1618487" y="766063"/>
                </a:moveTo>
                <a:lnTo>
                  <a:pt x="1618487" y="752855"/>
                </a:lnTo>
                <a:lnTo>
                  <a:pt x="1600199" y="774191"/>
                </a:lnTo>
                <a:lnTo>
                  <a:pt x="1600199" y="771143"/>
                </a:lnTo>
                <a:lnTo>
                  <a:pt x="1581911" y="789431"/>
                </a:lnTo>
                <a:lnTo>
                  <a:pt x="1569719" y="795527"/>
                </a:lnTo>
                <a:lnTo>
                  <a:pt x="1560575" y="801623"/>
                </a:lnTo>
                <a:lnTo>
                  <a:pt x="1548383" y="804671"/>
                </a:lnTo>
                <a:lnTo>
                  <a:pt x="1533143" y="807719"/>
                </a:lnTo>
                <a:lnTo>
                  <a:pt x="1520951" y="810767"/>
                </a:lnTo>
                <a:lnTo>
                  <a:pt x="124967" y="810767"/>
                </a:lnTo>
                <a:lnTo>
                  <a:pt x="88391" y="801623"/>
                </a:lnTo>
                <a:lnTo>
                  <a:pt x="64007" y="789431"/>
                </a:lnTo>
                <a:lnTo>
                  <a:pt x="64007" y="797813"/>
                </a:lnTo>
                <a:lnTo>
                  <a:pt x="73151" y="804671"/>
                </a:lnTo>
                <a:lnTo>
                  <a:pt x="85343" y="810767"/>
                </a:lnTo>
                <a:lnTo>
                  <a:pt x="109727" y="816863"/>
                </a:lnTo>
                <a:lnTo>
                  <a:pt x="124967" y="819911"/>
                </a:lnTo>
                <a:lnTo>
                  <a:pt x="1523999" y="819911"/>
                </a:lnTo>
                <a:lnTo>
                  <a:pt x="1536191" y="816863"/>
                </a:lnTo>
                <a:lnTo>
                  <a:pt x="1551431" y="813815"/>
                </a:lnTo>
                <a:lnTo>
                  <a:pt x="1563623" y="807719"/>
                </a:lnTo>
                <a:lnTo>
                  <a:pt x="1575815" y="804671"/>
                </a:lnTo>
                <a:lnTo>
                  <a:pt x="1588007" y="795527"/>
                </a:lnTo>
                <a:lnTo>
                  <a:pt x="1606295" y="780287"/>
                </a:lnTo>
                <a:lnTo>
                  <a:pt x="1618487" y="766063"/>
                </a:lnTo>
                <a:close/>
              </a:path>
              <a:path w="1649095" h="820420">
                <a:moveTo>
                  <a:pt x="1639823" y="728471"/>
                </a:moveTo>
                <a:lnTo>
                  <a:pt x="1639823" y="679703"/>
                </a:lnTo>
                <a:lnTo>
                  <a:pt x="1636775" y="694943"/>
                </a:lnTo>
                <a:lnTo>
                  <a:pt x="1636775" y="707135"/>
                </a:lnTo>
                <a:lnTo>
                  <a:pt x="1633727" y="719327"/>
                </a:lnTo>
                <a:lnTo>
                  <a:pt x="1627631" y="731519"/>
                </a:lnTo>
                <a:lnTo>
                  <a:pt x="1624583" y="743711"/>
                </a:lnTo>
                <a:lnTo>
                  <a:pt x="1615439" y="752855"/>
                </a:lnTo>
                <a:lnTo>
                  <a:pt x="1618487" y="752855"/>
                </a:lnTo>
                <a:lnTo>
                  <a:pt x="1618487" y="766063"/>
                </a:lnTo>
                <a:lnTo>
                  <a:pt x="1624583" y="758951"/>
                </a:lnTo>
                <a:lnTo>
                  <a:pt x="1639823" y="728471"/>
                </a:lnTo>
                <a:close/>
              </a:path>
            </a:pathLst>
          </a:custGeom>
          <a:solidFill>
            <a:srgbClr val="093B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98447" y="5638800"/>
            <a:ext cx="1771014" cy="707390"/>
          </a:xfrm>
          <a:custGeom>
            <a:avLst/>
            <a:gdLst/>
            <a:ahLst/>
            <a:cxnLst/>
            <a:rect l="l" t="t" r="r" b="b"/>
            <a:pathLst>
              <a:path w="1771014" h="707390">
                <a:moveTo>
                  <a:pt x="1770887" y="591311"/>
                </a:moveTo>
                <a:lnTo>
                  <a:pt x="1770883" y="117819"/>
                </a:lnTo>
                <a:lnTo>
                  <a:pt x="1762831" y="74632"/>
                </a:lnTo>
                <a:lnTo>
                  <a:pt x="1741336" y="38978"/>
                </a:lnTo>
                <a:lnTo>
                  <a:pt x="1709275" y="13514"/>
                </a:lnTo>
                <a:lnTo>
                  <a:pt x="1669525" y="893"/>
                </a:lnTo>
                <a:lnTo>
                  <a:pt x="1655063" y="0"/>
                </a:lnTo>
                <a:lnTo>
                  <a:pt x="115284" y="49"/>
                </a:lnTo>
                <a:lnTo>
                  <a:pt x="72946" y="8761"/>
                </a:lnTo>
                <a:lnTo>
                  <a:pt x="38061" y="30685"/>
                </a:lnTo>
                <a:lnTo>
                  <a:pt x="13185" y="63266"/>
                </a:lnTo>
                <a:lnTo>
                  <a:pt x="871" y="103951"/>
                </a:lnTo>
                <a:lnTo>
                  <a:pt x="0" y="118871"/>
                </a:lnTo>
                <a:lnTo>
                  <a:pt x="4" y="592316"/>
                </a:lnTo>
                <a:lnTo>
                  <a:pt x="8096" y="633869"/>
                </a:lnTo>
                <a:lnTo>
                  <a:pt x="29856" y="668625"/>
                </a:lnTo>
                <a:lnTo>
                  <a:pt x="62630" y="693708"/>
                </a:lnTo>
                <a:lnTo>
                  <a:pt x="103762" y="706243"/>
                </a:lnTo>
                <a:lnTo>
                  <a:pt x="118871" y="707135"/>
                </a:lnTo>
                <a:lnTo>
                  <a:pt x="1668237" y="706396"/>
                </a:lnTo>
                <a:lnTo>
                  <a:pt x="1708659" y="694033"/>
                </a:lnTo>
                <a:lnTo>
                  <a:pt x="1741236" y="668737"/>
                </a:lnTo>
                <a:lnTo>
                  <a:pt x="1762976" y="633499"/>
                </a:lnTo>
                <a:lnTo>
                  <a:pt x="1770887" y="591311"/>
                </a:lnTo>
                <a:close/>
              </a:path>
            </a:pathLst>
          </a:custGeom>
          <a:solidFill>
            <a:srgbClr val="3388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295401" y="5638801"/>
            <a:ext cx="1780539" cy="719455"/>
          </a:xfrm>
          <a:custGeom>
            <a:avLst/>
            <a:gdLst/>
            <a:ahLst/>
            <a:cxnLst/>
            <a:rect l="l" t="t" r="r" b="b"/>
            <a:pathLst>
              <a:path w="1780539" h="719454">
                <a:moveTo>
                  <a:pt x="1780031" y="609599"/>
                </a:moveTo>
                <a:lnTo>
                  <a:pt x="1780031" y="109727"/>
                </a:lnTo>
                <a:lnTo>
                  <a:pt x="1776983" y="97535"/>
                </a:lnTo>
                <a:lnTo>
                  <a:pt x="1758695" y="54863"/>
                </a:lnTo>
                <a:lnTo>
                  <a:pt x="1725167" y="21335"/>
                </a:lnTo>
                <a:lnTo>
                  <a:pt x="1703831" y="12191"/>
                </a:lnTo>
                <a:lnTo>
                  <a:pt x="1703831" y="9143"/>
                </a:lnTo>
                <a:lnTo>
                  <a:pt x="1682495" y="3047"/>
                </a:lnTo>
                <a:lnTo>
                  <a:pt x="1670303" y="3047"/>
                </a:lnTo>
                <a:lnTo>
                  <a:pt x="1658111" y="0"/>
                </a:lnTo>
                <a:lnTo>
                  <a:pt x="109727" y="0"/>
                </a:lnTo>
                <a:lnTo>
                  <a:pt x="73151" y="9143"/>
                </a:lnTo>
                <a:lnTo>
                  <a:pt x="73151" y="12191"/>
                </a:lnTo>
                <a:lnTo>
                  <a:pt x="51815" y="21335"/>
                </a:lnTo>
                <a:lnTo>
                  <a:pt x="33527" y="36575"/>
                </a:lnTo>
                <a:lnTo>
                  <a:pt x="18287" y="54863"/>
                </a:lnTo>
                <a:lnTo>
                  <a:pt x="9143" y="76199"/>
                </a:lnTo>
                <a:lnTo>
                  <a:pt x="0" y="100583"/>
                </a:lnTo>
                <a:lnTo>
                  <a:pt x="0" y="621791"/>
                </a:lnTo>
                <a:lnTo>
                  <a:pt x="9143" y="643127"/>
                </a:lnTo>
                <a:lnTo>
                  <a:pt x="9143" y="100583"/>
                </a:lnTo>
                <a:lnTo>
                  <a:pt x="18287" y="79247"/>
                </a:lnTo>
                <a:lnTo>
                  <a:pt x="27431" y="60959"/>
                </a:lnTo>
                <a:lnTo>
                  <a:pt x="39623" y="46329"/>
                </a:lnTo>
                <a:lnTo>
                  <a:pt x="39623" y="42671"/>
                </a:lnTo>
                <a:lnTo>
                  <a:pt x="57911" y="30479"/>
                </a:lnTo>
                <a:lnTo>
                  <a:pt x="76199" y="20029"/>
                </a:lnTo>
                <a:lnTo>
                  <a:pt x="76199" y="18287"/>
                </a:lnTo>
                <a:lnTo>
                  <a:pt x="100583" y="12191"/>
                </a:lnTo>
                <a:lnTo>
                  <a:pt x="109727" y="12191"/>
                </a:lnTo>
                <a:lnTo>
                  <a:pt x="121919" y="9143"/>
                </a:lnTo>
                <a:lnTo>
                  <a:pt x="1658111" y="9143"/>
                </a:lnTo>
                <a:lnTo>
                  <a:pt x="1667255" y="12191"/>
                </a:lnTo>
                <a:lnTo>
                  <a:pt x="1679447" y="12191"/>
                </a:lnTo>
                <a:lnTo>
                  <a:pt x="1737359" y="42671"/>
                </a:lnTo>
                <a:lnTo>
                  <a:pt x="1761743" y="79247"/>
                </a:lnTo>
                <a:lnTo>
                  <a:pt x="1770887" y="112775"/>
                </a:lnTo>
                <a:lnTo>
                  <a:pt x="1770887" y="643127"/>
                </a:lnTo>
                <a:lnTo>
                  <a:pt x="1776983" y="621791"/>
                </a:lnTo>
                <a:lnTo>
                  <a:pt x="1780031" y="609599"/>
                </a:lnTo>
                <a:close/>
              </a:path>
              <a:path w="1780539" h="719454">
                <a:moveTo>
                  <a:pt x="42671" y="676655"/>
                </a:moveTo>
                <a:lnTo>
                  <a:pt x="27431" y="658367"/>
                </a:lnTo>
                <a:lnTo>
                  <a:pt x="27431" y="661415"/>
                </a:lnTo>
                <a:lnTo>
                  <a:pt x="9143" y="618743"/>
                </a:lnTo>
                <a:lnTo>
                  <a:pt x="9143" y="646175"/>
                </a:lnTo>
                <a:lnTo>
                  <a:pt x="18287" y="664463"/>
                </a:lnTo>
                <a:lnTo>
                  <a:pt x="33527" y="682751"/>
                </a:lnTo>
                <a:lnTo>
                  <a:pt x="39623" y="687831"/>
                </a:lnTo>
                <a:lnTo>
                  <a:pt x="39623" y="676655"/>
                </a:lnTo>
                <a:lnTo>
                  <a:pt x="42671" y="676655"/>
                </a:lnTo>
                <a:close/>
              </a:path>
              <a:path w="1780539" h="719454">
                <a:moveTo>
                  <a:pt x="42671" y="42671"/>
                </a:moveTo>
                <a:lnTo>
                  <a:pt x="39623" y="42671"/>
                </a:lnTo>
                <a:lnTo>
                  <a:pt x="39623" y="46329"/>
                </a:lnTo>
                <a:lnTo>
                  <a:pt x="42671" y="42671"/>
                </a:lnTo>
                <a:close/>
              </a:path>
              <a:path w="1780539" h="719454">
                <a:moveTo>
                  <a:pt x="79247" y="701039"/>
                </a:moveTo>
                <a:lnTo>
                  <a:pt x="57911" y="688847"/>
                </a:lnTo>
                <a:lnTo>
                  <a:pt x="57911" y="691895"/>
                </a:lnTo>
                <a:lnTo>
                  <a:pt x="39623" y="676655"/>
                </a:lnTo>
                <a:lnTo>
                  <a:pt x="39623" y="687831"/>
                </a:lnTo>
                <a:lnTo>
                  <a:pt x="51815" y="697991"/>
                </a:lnTo>
                <a:lnTo>
                  <a:pt x="73151" y="710183"/>
                </a:lnTo>
                <a:lnTo>
                  <a:pt x="76199" y="710945"/>
                </a:lnTo>
                <a:lnTo>
                  <a:pt x="76199" y="701039"/>
                </a:lnTo>
                <a:lnTo>
                  <a:pt x="79247" y="701039"/>
                </a:lnTo>
                <a:close/>
              </a:path>
              <a:path w="1780539" h="719454">
                <a:moveTo>
                  <a:pt x="79247" y="18287"/>
                </a:moveTo>
                <a:lnTo>
                  <a:pt x="76199" y="18287"/>
                </a:lnTo>
                <a:lnTo>
                  <a:pt x="76199" y="20029"/>
                </a:lnTo>
                <a:lnTo>
                  <a:pt x="79247" y="18287"/>
                </a:lnTo>
                <a:close/>
              </a:path>
              <a:path w="1780539" h="719454">
                <a:moveTo>
                  <a:pt x="1770887" y="646175"/>
                </a:moveTo>
                <a:lnTo>
                  <a:pt x="1770887" y="609599"/>
                </a:lnTo>
                <a:lnTo>
                  <a:pt x="1767839" y="618743"/>
                </a:lnTo>
                <a:lnTo>
                  <a:pt x="1761743" y="640079"/>
                </a:lnTo>
                <a:lnTo>
                  <a:pt x="1749551" y="661415"/>
                </a:lnTo>
                <a:lnTo>
                  <a:pt x="1749551" y="658367"/>
                </a:lnTo>
                <a:lnTo>
                  <a:pt x="1737359" y="676655"/>
                </a:lnTo>
                <a:lnTo>
                  <a:pt x="1719071" y="691895"/>
                </a:lnTo>
                <a:lnTo>
                  <a:pt x="1719071" y="688847"/>
                </a:lnTo>
                <a:lnTo>
                  <a:pt x="1700783" y="701039"/>
                </a:lnTo>
                <a:lnTo>
                  <a:pt x="1679447" y="707135"/>
                </a:lnTo>
                <a:lnTo>
                  <a:pt x="1667255" y="710183"/>
                </a:lnTo>
                <a:lnTo>
                  <a:pt x="109727" y="710183"/>
                </a:lnTo>
                <a:lnTo>
                  <a:pt x="97535" y="707135"/>
                </a:lnTo>
                <a:lnTo>
                  <a:pt x="76199" y="701039"/>
                </a:lnTo>
                <a:lnTo>
                  <a:pt x="76199" y="710945"/>
                </a:lnTo>
                <a:lnTo>
                  <a:pt x="109727" y="719327"/>
                </a:lnTo>
                <a:lnTo>
                  <a:pt x="1670303" y="719327"/>
                </a:lnTo>
                <a:lnTo>
                  <a:pt x="1682495" y="716279"/>
                </a:lnTo>
                <a:lnTo>
                  <a:pt x="1703831" y="710183"/>
                </a:lnTo>
                <a:lnTo>
                  <a:pt x="1725167" y="697991"/>
                </a:lnTo>
                <a:lnTo>
                  <a:pt x="1743455" y="682751"/>
                </a:lnTo>
                <a:lnTo>
                  <a:pt x="1758695" y="664463"/>
                </a:lnTo>
                <a:lnTo>
                  <a:pt x="1770887" y="646175"/>
                </a:lnTo>
                <a:close/>
              </a:path>
            </a:pathLst>
          </a:custGeom>
          <a:solidFill>
            <a:srgbClr val="3388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801367" y="3151633"/>
            <a:ext cx="2039620" cy="433070"/>
          </a:xfrm>
          <a:custGeom>
            <a:avLst/>
            <a:gdLst/>
            <a:ahLst/>
            <a:cxnLst/>
            <a:rect l="l" t="t" r="r" b="b"/>
            <a:pathLst>
              <a:path w="2039620" h="433070">
                <a:moveTo>
                  <a:pt x="2021607" y="394899"/>
                </a:moveTo>
                <a:lnTo>
                  <a:pt x="2016346" y="390553"/>
                </a:lnTo>
                <a:lnTo>
                  <a:pt x="0" y="0"/>
                </a:lnTo>
                <a:lnTo>
                  <a:pt x="0" y="9143"/>
                </a:lnTo>
                <a:lnTo>
                  <a:pt x="2009178" y="398894"/>
                </a:lnTo>
                <a:lnTo>
                  <a:pt x="2021607" y="394899"/>
                </a:lnTo>
                <a:close/>
              </a:path>
              <a:path w="2039620" h="433070">
                <a:moveTo>
                  <a:pt x="2029967" y="402237"/>
                </a:moveTo>
                <a:lnTo>
                  <a:pt x="2029967" y="393191"/>
                </a:lnTo>
                <a:lnTo>
                  <a:pt x="2026919" y="402335"/>
                </a:lnTo>
                <a:lnTo>
                  <a:pt x="2009178" y="398894"/>
                </a:lnTo>
                <a:lnTo>
                  <a:pt x="1941575" y="420623"/>
                </a:lnTo>
                <a:lnTo>
                  <a:pt x="1941575" y="423671"/>
                </a:lnTo>
                <a:lnTo>
                  <a:pt x="1938527" y="426719"/>
                </a:lnTo>
                <a:lnTo>
                  <a:pt x="1944623" y="432815"/>
                </a:lnTo>
                <a:lnTo>
                  <a:pt x="1944623" y="429767"/>
                </a:lnTo>
                <a:lnTo>
                  <a:pt x="2029967" y="402237"/>
                </a:lnTo>
                <a:close/>
              </a:path>
              <a:path w="2039620" h="433070">
                <a:moveTo>
                  <a:pt x="2039111" y="399287"/>
                </a:moveTo>
                <a:lnTo>
                  <a:pt x="1965959" y="335279"/>
                </a:lnTo>
                <a:lnTo>
                  <a:pt x="1962911" y="332231"/>
                </a:lnTo>
                <a:lnTo>
                  <a:pt x="1959863" y="332231"/>
                </a:lnTo>
                <a:lnTo>
                  <a:pt x="1956815" y="335279"/>
                </a:lnTo>
                <a:lnTo>
                  <a:pt x="1956815" y="341375"/>
                </a:lnTo>
                <a:lnTo>
                  <a:pt x="2016346" y="390553"/>
                </a:lnTo>
                <a:lnTo>
                  <a:pt x="2029967" y="393191"/>
                </a:lnTo>
                <a:lnTo>
                  <a:pt x="2029967" y="402237"/>
                </a:lnTo>
                <a:lnTo>
                  <a:pt x="2039111" y="399287"/>
                </a:lnTo>
                <a:close/>
              </a:path>
              <a:path w="2039620" h="433070">
                <a:moveTo>
                  <a:pt x="2026919" y="402335"/>
                </a:moveTo>
                <a:lnTo>
                  <a:pt x="2026919" y="399287"/>
                </a:lnTo>
                <a:lnTo>
                  <a:pt x="2021607" y="394899"/>
                </a:lnTo>
                <a:lnTo>
                  <a:pt x="2009178" y="398894"/>
                </a:lnTo>
                <a:lnTo>
                  <a:pt x="2026919" y="402335"/>
                </a:lnTo>
                <a:close/>
              </a:path>
              <a:path w="2039620" h="433070">
                <a:moveTo>
                  <a:pt x="2029967" y="393191"/>
                </a:moveTo>
                <a:lnTo>
                  <a:pt x="2016346" y="390553"/>
                </a:lnTo>
                <a:lnTo>
                  <a:pt x="2021607" y="394899"/>
                </a:lnTo>
                <a:lnTo>
                  <a:pt x="2026919" y="393191"/>
                </a:lnTo>
                <a:lnTo>
                  <a:pt x="2026919" y="402335"/>
                </a:lnTo>
                <a:lnTo>
                  <a:pt x="2029967" y="393191"/>
                </a:lnTo>
                <a:close/>
              </a:path>
              <a:path w="2039620" h="433070">
                <a:moveTo>
                  <a:pt x="2026919" y="399287"/>
                </a:moveTo>
                <a:lnTo>
                  <a:pt x="2026919" y="393191"/>
                </a:lnTo>
                <a:lnTo>
                  <a:pt x="2021607" y="394899"/>
                </a:lnTo>
                <a:lnTo>
                  <a:pt x="2026919" y="399287"/>
                </a:lnTo>
                <a:close/>
              </a:path>
            </a:pathLst>
          </a:custGeom>
          <a:solidFill>
            <a:srgbClr val="093B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938527" y="3785615"/>
            <a:ext cx="1902460" cy="497205"/>
          </a:xfrm>
          <a:custGeom>
            <a:avLst/>
            <a:gdLst/>
            <a:ahLst/>
            <a:cxnLst/>
            <a:rect l="l" t="t" r="r" b="b"/>
            <a:pathLst>
              <a:path w="1902460" h="497204">
                <a:moveTo>
                  <a:pt x="1882387" y="34469"/>
                </a:moveTo>
                <a:lnTo>
                  <a:pt x="1872483" y="31639"/>
                </a:lnTo>
                <a:lnTo>
                  <a:pt x="0" y="487679"/>
                </a:lnTo>
                <a:lnTo>
                  <a:pt x="0" y="496823"/>
                </a:lnTo>
                <a:lnTo>
                  <a:pt x="1875864" y="40695"/>
                </a:lnTo>
                <a:lnTo>
                  <a:pt x="1882387" y="34469"/>
                </a:lnTo>
                <a:close/>
              </a:path>
              <a:path w="1902460" h="497204">
                <a:moveTo>
                  <a:pt x="1901951" y="30479"/>
                </a:moveTo>
                <a:lnTo>
                  <a:pt x="1807463" y="3047"/>
                </a:lnTo>
                <a:lnTo>
                  <a:pt x="1804415" y="0"/>
                </a:lnTo>
                <a:lnTo>
                  <a:pt x="1801367" y="3047"/>
                </a:lnTo>
                <a:lnTo>
                  <a:pt x="1801367" y="9143"/>
                </a:lnTo>
                <a:lnTo>
                  <a:pt x="1804415" y="12191"/>
                </a:lnTo>
                <a:lnTo>
                  <a:pt x="1872483" y="31639"/>
                </a:lnTo>
                <a:lnTo>
                  <a:pt x="1889759" y="27431"/>
                </a:lnTo>
                <a:lnTo>
                  <a:pt x="1892807" y="36575"/>
                </a:lnTo>
                <a:lnTo>
                  <a:pt x="1892807" y="39226"/>
                </a:lnTo>
                <a:lnTo>
                  <a:pt x="1901951" y="30479"/>
                </a:lnTo>
                <a:close/>
              </a:path>
              <a:path w="1902460" h="497204">
                <a:moveTo>
                  <a:pt x="1892807" y="39226"/>
                </a:moveTo>
                <a:lnTo>
                  <a:pt x="1892807" y="36575"/>
                </a:lnTo>
                <a:lnTo>
                  <a:pt x="1875864" y="40695"/>
                </a:lnTo>
                <a:lnTo>
                  <a:pt x="1822703" y="91439"/>
                </a:lnTo>
                <a:lnTo>
                  <a:pt x="1822703" y="97535"/>
                </a:lnTo>
                <a:lnTo>
                  <a:pt x="1825751" y="100583"/>
                </a:lnTo>
                <a:lnTo>
                  <a:pt x="1828799" y="100583"/>
                </a:lnTo>
                <a:lnTo>
                  <a:pt x="1831847" y="97535"/>
                </a:lnTo>
                <a:lnTo>
                  <a:pt x="1892807" y="39226"/>
                </a:lnTo>
                <a:close/>
              </a:path>
              <a:path w="1902460" h="497204">
                <a:moveTo>
                  <a:pt x="1889759" y="27431"/>
                </a:moveTo>
                <a:lnTo>
                  <a:pt x="1872483" y="31639"/>
                </a:lnTo>
                <a:lnTo>
                  <a:pt x="1882387" y="34469"/>
                </a:lnTo>
                <a:lnTo>
                  <a:pt x="1889759" y="27431"/>
                </a:lnTo>
                <a:close/>
              </a:path>
              <a:path w="1902460" h="497204">
                <a:moveTo>
                  <a:pt x="1889759" y="37317"/>
                </a:moveTo>
                <a:lnTo>
                  <a:pt x="1889759" y="36575"/>
                </a:lnTo>
                <a:lnTo>
                  <a:pt x="1882387" y="34469"/>
                </a:lnTo>
                <a:lnTo>
                  <a:pt x="1875864" y="40695"/>
                </a:lnTo>
                <a:lnTo>
                  <a:pt x="1889759" y="37317"/>
                </a:lnTo>
                <a:close/>
              </a:path>
              <a:path w="1902460" h="497204">
                <a:moveTo>
                  <a:pt x="1892807" y="36575"/>
                </a:moveTo>
                <a:lnTo>
                  <a:pt x="1889759" y="27431"/>
                </a:lnTo>
                <a:lnTo>
                  <a:pt x="1882387" y="34469"/>
                </a:lnTo>
                <a:lnTo>
                  <a:pt x="1889759" y="36575"/>
                </a:lnTo>
                <a:lnTo>
                  <a:pt x="1889759" y="37317"/>
                </a:lnTo>
                <a:lnTo>
                  <a:pt x="1892807" y="36575"/>
                </a:lnTo>
                <a:close/>
              </a:path>
            </a:pathLst>
          </a:custGeom>
          <a:solidFill>
            <a:srgbClr val="093B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446777" y="5583936"/>
            <a:ext cx="1600200" cy="100965"/>
          </a:xfrm>
          <a:custGeom>
            <a:avLst/>
            <a:gdLst/>
            <a:ahLst/>
            <a:cxnLst/>
            <a:rect l="l" t="t" r="r" b="b"/>
            <a:pathLst>
              <a:path w="1600200" h="100964">
                <a:moveTo>
                  <a:pt x="1580387" y="50291"/>
                </a:moveTo>
                <a:lnTo>
                  <a:pt x="1572767" y="45719"/>
                </a:lnTo>
                <a:lnTo>
                  <a:pt x="0" y="45719"/>
                </a:lnTo>
                <a:lnTo>
                  <a:pt x="0" y="54863"/>
                </a:lnTo>
                <a:lnTo>
                  <a:pt x="1572767" y="54863"/>
                </a:lnTo>
                <a:lnTo>
                  <a:pt x="1580387" y="50291"/>
                </a:lnTo>
                <a:close/>
              </a:path>
              <a:path w="1600200" h="100964">
                <a:moveTo>
                  <a:pt x="1589531" y="45719"/>
                </a:moveTo>
                <a:lnTo>
                  <a:pt x="1514855" y="3047"/>
                </a:lnTo>
                <a:lnTo>
                  <a:pt x="1511807" y="0"/>
                </a:lnTo>
                <a:lnTo>
                  <a:pt x="1508759" y="3047"/>
                </a:lnTo>
                <a:lnTo>
                  <a:pt x="1508759" y="9143"/>
                </a:lnTo>
                <a:lnTo>
                  <a:pt x="1511807" y="9143"/>
                </a:lnTo>
                <a:lnTo>
                  <a:pt x="1572767" y="45719"/>
                </a:lnTo>
                <a:lnTo>
                  <a:pt x="1589531" y="45719"/>
                </a:lnTo>
                <a:close/>
              </a:path>
              <a:path w="1600200" h="100964">
                <a:moveTo>
                  <a:pt x="1591055" y="57041"/>
                </a:moveTo>
                <a:lnTo>
                  <a:pt x="1591055" y="54863"/>
                </a:lnTo>
                <a:lnTo>
                  <a:pt x="1572767" y="54863"/>
                </a:lnTo>
                <a:lnTo>
                  <a:pt x="1511807" y="91439"/>
                </a:lnTo>
                <a:lnTo>
                  <a:pt x="1508759" y="94487"/>
                </a:lnTo>
                <a:lnTo>
                  <a:pt x="1508759" y="97535"/>
                </a:lnTo>
                <a:lnTo>
                  <a:pt x="1511807" y="100583"/>
                </a:lnTo>
                <a:lnTo>
                  <a:pt x="1514855" y="100583"/>
                </a:lnTo>
                <a:lnTo>
                  <a:pt x="1591055" y="57041"/>
                </a:lnTo>
                <a:close/>
              </a:path>
              <a:path w="1600200" h="100964">
                <a:moveTo>
                  <a:pt x="1588007" y="45719"/>
                </a:moveTo>
                <a:lnTo>
                  <a:pt x="1572767" y="45719"/>
                </a:lnTo>
                <a:lnTo>
                  <a:pt x="1580387" y="50291"/>
                </a:lnTo>
                <a:lnTo>
                  <a:pt x="1588007" y="45719"/>
                </a:lnTo>
                <a:close/>
              </a:path>
              <a:path w="1600200" h="100964">
                <a:moveTo>
                  <a:pt x="1588007" y="54863"/>
                </a:moveTo>
                <a:lnTo>
                  <a:pt x="1580387" y="50291"/>
                </a:lnTo>
                <a:lnTo>
                  <a:pt x="1572767" y="54863"/>
                </a:lnTo>
                <a:lnTo>
                  <a:pt x="1588007" y="54863"/>
                </a:lnTo>
                <a:close/>
              </a:path>
              <a:path w="1600200" h="100964">
                <a:moveTo>
                  <a:pt x="1600199" y="51815"/>
                </a:moveTo>
                <a:lnTo>
                  <a:pt x="1589531" y="45719"/>
                </a:lnTo>
                <a:lnTo>
                  <a:pt x="1588007" y="45719"/>
                </a:lnTo>
                <a:lnTo>
                  <a:pt x="1580387" y="50291"/>
                </a:lnTo>
                <a:lnTo>
                  <a:pt x="1588007" y="54863"/>
                </a:lnTo>
                <a:lnTo>
                  <a:pt x="1591055" y="54863"/>
                </a:lnTo>
                <a:lnTo>
                  <a:pt x="1591055" y="57041"/>
                </a:lnTo>
                <a:lnTo>
                  <a:pt x="1600199" y="51815"/>
                </a:lnTo>
                <a:close/>
              </a:path>
              <a:path w="1600200" h="100964">
                <a:moveTo>
                  <a:pt x="1591055" y="46590"/>
                </a:moveTo>
                <a:lnTo>
                  <a:pt x="1591055" y="45719"/>
                </a:lnTo>
                <a:lnTo>
                  <a:pt x="1589531" y="45719"/>
                </a:lnTo>
                <a:lnTo>
                  <a:pt x="1591055" y="46590"/>
                </a:lnTo>
                <a:close/>
              </a:path>
            </a:pathLst>
          </a:custGeom>
          <a:solidFill>
            <a:srgbClr val="3388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446777" y="6327648"/>
            <a:ext cx="1600200" cy="100965"/>
          </a:xfrm>
          <a:custGeom>
            <a:avLst/>
            <a:gdLst/>
            <a:ahLst/>
            <a:cxnLst/>
            <a:rect l="l" t="t" r="r" b="b"/>
            <a:pathLst>
              <a:path w="1600200" h="100964">
                <a:moveTo>
                  <a:pt x="91439" y="9143"/>
                </a:moveTo>
                <a:lnTo>
                  <a:pt x="91439" y="0"/>
                </a:lnTo>
                <a:lnTo>
                  <a:pt x="85343" y="0"/>
                </a:lnTo>
                <a:lnTo>
                  <a:pt x="0" y="48767"/>
                </a:lnTo>
                <a:lnTo>
                  <a:pt x="12191" y="56170"/>
                </a:lnTo>
                <a:lnTo>
                  <a:pt x="12191" y="45719"/>
                </a:lnTo>
                <a:lnTo>
                  <a:pt x="28041" y="45719"/>
                </a:lnTo>
                <a:lnTo>
                  <a:pt x="91439" y="9143"/>
                </a:lnTo>
                <a:close/>
              </a:path>
              <a:path w="1600200" h="100964">
                <a:moveTo>
                  <a:pt x="28041" y="45719"/>
                </a:moveTo>
                <a:lnTo>
                  <a:pt x="12191" y="45719"/>
                </a:lnTo>
                <a:lnTo>
                  <a:pt x="20116" y="50291"/>
                </a:lnTo>
                <a:lnTo>
                  <a:pt x="28041" y="45719"/>
                </a:lnTo>
                <a:close/>
              </a:path>
              <a:path w="1600200" h="100964">
                <a:moveTo>
                  <a:pt x="20116" y="50291"/>
                </a:moveTo>
                <a:lnTo>
                  <a:pt x="12191" y="45719"/>
                </a:lnTo>
                <a:lnTo>
                  <a:pt x="12191" y="54863"/>
                </a:lnTo>
                <a:lnTo>
                  <a:pt x="20116" y="50291"/>
                </a:lnTo>
                <a:close/>
              </a:path>
              <a:path w="1600200" h="100964">
                <a:moveTo>
                  <a:pt x="28041" y="54863"/>
                </a:moveTo>
                <a:lnTo>
                  <a:pt x="20116" y="50291"/>
                </a:lnTo>
                <a:lnTo>
                  <a:pt x="12191" y="54863"/>
                </a:lnTo>
                <a:lnTo>
                  <a:pt x="28041" y="54863"/>
                </a:lnTo>
                <a:close/>
              </a:path>
              <a:path w="1600200" h="100964">
                <a:moveTo>
                  <a:pt x="94487" y="94487"/>
                </a:moveTo>
                <a:lnTo>
                  <a:pt x="91439" y="91439"/>
                </a:lnTo>
                <a:lnTo>
                  <a:pt x="28041" y="54863"/>
                </a:lnTo>
                <a:lnTo>
                  <a:pt x="12191" y="54863"/>
                </a:lnTo>
                <a:lnTo>
                  <a:pt x="12191" y="56170"/>
                </a:lnTo>
                <a:lnTo>
                  <a:pt x="85343" y="100583"/>
                </a:lnTo>
                <a:lnTo>
                  <a:pt x="91439" y="100583"/>
                </a:lnTo>
                <a:lnTo>
                  <a:pt x="91439" y="97535"/>
                </a:lnTo>
                <a:lnTo>
                  <a:pt x="94487" y="94487"/>
                </a:lnTo>
                <a:close/>
              </a:path>
              <a:path w="1600200" h="100964">
                <a:moveTo>
                  <a:pt x="1600199" y="54863"/>
                </a:moveTo>
                <a:lnTo>
                  <a:pt x="1600199" y="45719"/>
                </a:lnTo>
                <a:lnTo>
                  <a:pt x="28041" y="45719"/>
                </a:lnTo>
                <a:lnTo>
                  <a:pt x="20116" y="50291"/>
                </a:lnTo>
                <a:lnTo>
                  <a:pt x="28041" y="54863"/>
                </a:lnTo>
                <a:lnTo>
                  <a:pt x="1600199" y="54863"/>
                </a:lnTo>
                <a:close/>
              </a:path>
              <a:path w="1600200" h="100964">
                <a:moveTo>
                  <a:pt x="94487" y="3047"/>
                </a:moveTo>
                <a:lnTo>
                  <a:pt x="91439" y="3047"/>
                </a:lnTo>
                <a:lnTo>
                  <a:pt x="91439" y="6095"/>
                </a:lnTo>
                <a:lnTo>
                  <a:pt x="94487" y="3047"/>
                </a:lnTo>
                <a:close/>
              </a:path>
            </a:pathLst>
          </a:custGeom>
          <a:solidFill>
            <a:srgbClr val="3388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707490" y="3354410"/>
            <a:ext cx="1477645" cy="11233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/>
            <a:r>
              <a:rPr sz="2000" b="1" spc="14" dirty="0">
                <a:solidFill>
                  <a:srgbClr val="FFFFFF"/>
                </a:solidFill>
                <a:latin typeface="Calibri"/>
                <a:cs typeface="Calibri"/>
              </a:rPr>
              <a:t>Європейська </a:t>
            </a:r>
            <a:r>
              <a:rPr sz="2000" b="1" spc="-4" dirty="0">
                <a:solidFill>
                  <a:srgbClr val="FFFFFF"/>
                </a:solidFill>
                <a:latin typeface="Calibri"/>
                <a:cs typeface="Calibri"/>
              </a:rPr>
              <a:t>стипендія</a:t>
            </a:r>
            <a:endParaRPr sz="2000" dirty="0">
              <a:latin typeface="Calibri"/>
              <a:cs typeface="Calibri"/>
            </a:endParaRPr>
          </a:p>
          <a:p>
            <a:pPr marL="211429">
              <a:spcBef>
                <a:spcPts val="1759"/>
              </a:spcBef>
            </a:pPr>
            <a:r>
              <a:rPr spc="10" dirty="0">
                <a:solidFill>
                  <a:srgbClr val="3F3F3F"/>
                </a:solidFill>
                <a:latin typeface="Calibri"/>
                <a:cs typeface="Calibri"/>
              </a:rPr>
              <a:t>1</a:t>
            </a:r>
            <a:r>
              <a:rPr spc="4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pc="10" dirty="0">
                <a:solidFill>
                  <a:srgbClr val="3F3F3F"/>
                </a:solidFill>
                <a:latin typeface="Calibri"/>
                <a:cs typeface="Calibri"/>
              </a:rPr>
              <a:t>–</a:t>
            </a:r>
            <a:r>
              <a:rPr spc="4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pc="10" dirty="0">
                <a:solidFill>
                  <a:srgbClr val="3F3F3F"/>
                </a:solidFill>
                <a:latin typeface="Calibri"/>
                <a:cs typeface="Calibri"/>
              </a:rPr>
              <a:t>2</a:t>
            </a:r>
            <a:r>
              <a:rPr spc="4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pc="10" dirty="0">
                <a:solidFill>
                  <a:srgbClr val="3F3F3F"/>
                </a:solidFill>
                <a:latin typeface="Calibri"/>
                <a:cs typeface="Calibri"/>
              </a:rPr>
              <a:t>роки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8573" y="5690806"/>
            <a:ext cx="3585845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48582" marR="1081279" indent="-40000"/>
            <a:r>
              <a:rPr sz="2000" b="1" spc="14" dirty="0" err="1">
                <a:solidFill>
                  <a:srgbClr val="FFFFFF"/>
                </a:solidFill>
                <a:latin typeface="Calibri"/>
                <a:cs typeface="Calibri"/>
              </a:rPr>
              <a:t>Глобальна</a:t>
            </a:r>
            <a:r>
              <a:rPr sz="2000" b="1" spc="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4" dirty="0" err="1" smtClean="0">
                <a:solidFill>
                  <a:srgbClr val="FFFFFF"/>
                </a:solidFill>
                <a:latin typeface="Calibri"/>
                <a:cs typeface="Calibri"/>
              </a:rPr>
              <a:t>стипендія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609600" y="803449"/>
            <a:ext cx="8991600" cy="6924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algn="ctr"/>
            <a:r>
              <a:rPr sz="4500" dirty="0">
                <a:latin typeface="Arial" pitchFamily="34" charset="0"/>
                <a:cs typeface="Arial" pitchFamily="34" charset="0"/>
              </a:rPr>
              <a:t>IF </a:t>
            </a:r>
            <a:r>
              <a:rPr sz="4500" spc="4" dirty="0">
                <a:latin typeface="Arial" pitchFamily="34" charset="0"/>
                <a:cs typeface="Arial" pitchFamily="34" charset="0"/>
              </a:rPr>
              <a:t>– європейська </a:t>
            </a:r>
            <a:r>
              <a:rPr sz="4500" dirty="0">
                <a:latin typeface="Arial" pitchFamily="34" charset="0"/>
                <a:cs typeface="Arial" pitchFamily="34" charset="0"/>
              </a:rPr>
              <a:t>і </a:t>
            </a:r>
            <a:r>
              <a:rPr sz="4500" spc="4" dirty="0">
                <a:latin typeface="Arial" pitchFamily="34" charset="0"/>
                <a:cs typeface="Arial" pitchFamily="34" charset="0"/>
              </a:rPr>
              <a:t>глобальна</a:t>
            </a:r>
            <a:endParaRPr sz="4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10865" y="6427643"/>
            <a:ext cx="4478320" cy="369322"/>
          </a:xfrm>
          <a:prstGeom prst="rect">
            <a:avLst/>
          </a:prstGeom>
        </p:spPr>
        <p:txBody>
          <a:bodyPr wrap="none" lIns="91429" tIns="45715" rIns="91429" bIns="45715">
            <a:spAutoFit/>
          </a:bodyPr>
          <a:lstStyle/>
          <a:p>
            <a:pPr marL="12699">
              <a:spcBef>
                <a:spcPts val="1510"/>
              </a:spcBef>
            </a:pPr>
            <a:r>
              <a:rPr lang="ru-RU" spc="10" dirty="0">
                <a:solidFill>
                  <a:srgbClr val="3F3F3F"/>
                </a:solidFill>
                <a:cs typeface="Calibri"/>
              </a:rPr>
              <a:t>2</a:t>
            </a:r>
            <a:r>
              <a:rPr lang="ru-RU" spc="4" dirty="0">
                <a:solidFill>
                  <a:srgbClr val="3F3F3F"/>
                </a:solidFill>
                <a:cs typeface="Calibri"/>
              </a:rPr>
              <a:t> </a:t>
            </a:r>
            <a:r>
              <a:rPr lang="ru-RU" spc="10" dirty="0">
                <a:solidFill>
                  <a:srgbClr val="3F3F3F"/>
                </a:solidFill>
                <a:cs typeface="Calibri"/>
              </a:rPr>
              <a:t>–</a:t>
            </a:r>
            <a:r>
              <a:rPr lang="ru-RU" spc="4" dirty="0">
                <a:solidFill>
                  <a:srgbClr val="3F3F3F"/>
                </a:solidFill>
                <a:cs typeface="Calibri"/>
              </a:rPr>
              <a:t> </a:t>
            </a:r>
            <a:r>
              <a:rPr lang="ru-RU" spc="10" dirty="0">
                <a:solidFill>
                  <a:srgbClr val="3F3F3F"/>
                </a:solidFill>
                <a:cs typeface="Calibri"/>
              </a:rPr>
              <a:t>3</a:t>
            </a:r>
            <a:r>
              <a:rPr lang="ru-RU" spc="4" dirty="0">
                <a:solidFill>
                  <a:srgbClr val="3F3F3F"/>
                </a:solidFill>
                <a:cs typeface="Calibri"/>
              </a:rPr>
              <a:t> </a:t>
            </a:r>
            <a:r>
              <a:rPr lang="ru-RU" spc="10" dirty="0">
                <a:solidFill>
                  <a:srgbClr val="3F3F3F"/>
                </a:solidFill>
                <a:cs typeface="Calibri"/>
              </a:rPr>
              <a:t>роки</a:t>
            </a:r>
            <a:r>
              <a:rPr lang="ru-RU" spc="4" dirty="0">
                <a:solidFill>
                  <a:srgbClr val="3F3F3F"/>
                </a:solidFill>
                <a:cs typeface="Calibri"/>
              </a:rPr>
              <a:t> </a:t>
            </a:r>
            <a:r>
              <a:rPr lang="ru-RU" dirty="0">
                <a:solidFill>
                  <a:srgbClr val="3F3F3F"/>
                </a:solidFill>
                <a:cs typeface="Calibri"/>
              </a:rPr>
              <a:t>(</a:t>
            </a:r>
            <a:r>
              <a:rPr lang="ru-RU" spc="10" dirty="0">
                <a:solidFill>
                  <a:srgbClr val="3F3F3F"/>
                </a:solidFill>
                <a:cs typeface="Calibri"/>
              </a:rPr>
              <a:t>разом</a:t>
            </a:r>
            <a:r>
              <a:rPr lang="ru-RU" spc="4" dirty="0">
                <a:solidFill>
                  <a:srgbClr val="3F3F3F"/>
                </a:solidFill>
                <a:cs typeface="Calibri"/>
              </a:rPr>
              <a:t> </a:t>
            </a:r>
            <a:r>
              <a:rPr lang="ru-RU" spc="4" dirty="0" err="1">
                <a:solidFill>
                  <a:srgbClr val="3F3F3F"/>
                </a:solidFill>
                <a:cs typeface="Calibri"/>
              </a:rPr>
              <a:t>із</a:t>
            </a:r>
            <a:r>
              <a:rPr lang="ru-RU" spc="4" dirty="0">
                <a:solidFill>
                  <a:srgbClr val="3F3F3F"/>
                </a:solidFill>
                <a:cs typeface="Calibri"/>
              </a:rPr>
              <a:t> </a:t>
            </a:r>
            <a:r>
              <a:rPr lang="ru-RU" spc="10" dirty="0">
                <a:solidFill>
                  <a:srgbClr val="3F3F3F"/>
                </a:solidFill>
                <a:cs typeface="Calibri"/>
              </a:rPr>
              <a:t>12</a:t>
            </a:r>
            <a:r>
              <a:rPr lang="ru-RU" spc="4" dirty="0">
                <a:solidFill>
                  <a:srgbClr val="3F3F3F"/>
                </a:solidFill>
                <a:cs typeface="Calibri"/>
              </a:rPr>
              <a:t> </a:t>
            </a:r>
            <a:r>
              <a:rPr lang="ru-RU" spc="4" dirty="0" err="1">
                <a:solidFill>
                  <a:srgbClr val="3F3F3F"/>
                </a:solidFill>
                <a:cs typeface="Calibri"/>
              </a:rPr>
              <a:t>міс</a:t>
            </a:r>
            <a:r>
              <a:rPr lang="ru-RU" spc="4" dirty="0">
                <a:solidFill>
                  <a:srgbClr val="3F3F3F"/>
                </a:solidFill>
                <a:cs typeface="Calibri"/>
              </a:rPr>
              <a:t>. </a:t>
            </a:r>
            <a:r>
              <a:rPr lang="ru-RU" spc="10" dirty="0">
                <a:solidFill>
                  <a:srgbClr val="3F3F3F"/>
                </a:solidFill>
                <a:cs typeface="Calibri"/>
              </a:rPr>
              <a:t>у</a:t>
            </a:r>
            <a:r>
              <a:rPr lang="ru-RU" spc="4" dirty="0">
                <a:solidFill>
                  <a:srgbClr val="3F3F3F"/>
                </a:solidFill>
                <a:cs typeface="Calibri"/>
              </a:rPr>
              <a:t> </a:t>
            </a:r>
            <a:r>
              <a:rPr lang="ru-RU" spc="10" dirty="0" err="1">
                <a:solidFill>
                  <a:srgbClr val="3F3F3F"/>
                </a:solidFill>
                <a:cs typeface="Calibri"/>
              </a:rPr>
              <a:t>Європі</a:t>
            </a:r>
            <a:r>
              <a:rPr lang="ru-RU" spc="4" dirty="0">
                <a:solidFill>
                  <a:srgbClr val="3F3F3F"/>
                </a:solidFill>
                <a:cs typeface="Calibri"/>
              </a:rPr>
              <a:t>)</a:t>
            </a:r>
            <a:endParaRPr lang="ru-RU" dirty="0"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730438"/>
            <a:ext cx="9067800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271114" algn="ctr">
              <a:lnSpc>
                <a:spcPct val="100299"/>
              </a:lnSpc>
            </a:pPr>
            <a:r>
              <a:rPr sz="3500" spc="-20" dirty="0">
                <a:latin typeface="Arial" pitchFamily="34" charset="0"/>
                <a:cs typeface="Arial" pitchFamily="34" charset="0"/>
              </a:rPr>
              <a:t>2</a:t>
            </a:r>
            <a:r>
              <a:rPr sz="3500" spc="-10" dirty="0">
                <a:latin typeface="Arial" pitchFamily="34" charset="0"/>
                <a:cs typeface="Arial" pitchFamily="34" charset="0"/>
              </a:rPr>
              <a:t>.</a:t>
            </a:r>
            <a:r>
              <a:rPr sz="3500" spc="-20" dirty="0">
                <a:latin typeface="Arial" pitchFamily="34" charset="0"/>
                <a:cs typeface="Arial" pitchFamily="34" charset="0"/>
              </a:rPr>
              <a:t>3</a:t>
            </a:r>
            <a:r>
              <a:rPr sz="3500" spc="-4" dirty="0">
                <a:latin typeface="Arial" pitchFamily="34" charset="0"/>
                <a:cs typeface="Arial" pitchFamily="34" charset="0"/>
              </a:rPr>
              <a:t>:</a:t>
            </a:r>
            <a:r>
              <a:rPr sz="3500" spc="5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3500" spc="-20" dirty="0" smtClean="0">
                <a:latin typeface="Arial" pitchFamily="34" charset="0"/>
                <a:cs typeface="Arial" pitchFamily="34" charset="0"/>
              </a:rPr>
              <a:t>Комунікація і участь громадськості</a:t>
            </a:r>
            <a:endParaRPr sz="3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6889" y="1726084"/>
            <a:ext cx="9659112" cy="54066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indent="158096"/>
            <a:r>
              <a:rPr lang="uk-UA" b="1" u="heavy" spc="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ЄС приділяє велику увагу комунікації результатів досліджень з громадськістю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29"/>
              </a:spcBef>
            </a:pPr>
            <a:endParaRPr dirty="0">
              <a:latin typeface="Times New Roman" pitchFamily="18" charset="0"/>
              <a:cs typeface="Times New Roman" pitchFamily="18" charset="0"/>
            </a:endParaRPr>
          </a:p>
          <a:p>
            <a:pPr marL="12699" marR="362543">
              <a:lnSpc>
                <a:spcPts val="1970"/>
              </a:lnSpc>
            </a:pPr>
            <a:r>
              <a:rPr lang="uk-UA" b="1" spc="-1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Керівний документ</a:t>
            </a:r>
            <a:r>
              <a:rPr b="1" spc="-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b="1" spc="-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описує відмінності між комунікацією і участю громадськості</a:t>
            </a:r>
            <a:br>
              <a:rPr lang="uk-UA" b="1" spc="-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u="sng" spc="4" dirty="0" smtClean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http://ec.europa.eu/research/mariecurieactions/documents/documentation/publications/outreach_activities_en.pdf</a:t>
            </a:r>
            <a:r>
              <a:rPr lang="en-US" u="sng" spc="4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pPr marL="360002" marR="116825" indent="-347304">
              <a:lnSpc>
                <a:spcPts val="1970"/>
              </a:lnSpc>
              <a:spcBef>
                <a:spcPts val="455"/>
              </a:spcBef>
              <a:buFont typeface="Arial"/>
              <a:buChar char="•"/>
              <a:tabLst>
                <a:tab pos="360638" algn="l"/>
              </a:tabLst>
            </a:pPr>
            <a:r>
              <a:rPr lang="uk-UA" b="1" spc="-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Комунікація</a:t>
            </a:r>
            <a:r>
              <a:rPr b="1" spc="-75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pc="-20" dirty="0" smtClean="0">
                <a:latin typeface="Times New Roman" pitchFamily="18" charset="0"/>
                <a:cs typeface="Times New Roman" pitchFamily="18" charset="0"/>
              </a:rPr>
              <a:t>це двосторонній зв</a:t>
            </a:r>
            <a:r>
              <a:rPr lang="en-US" spc="-2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pc="-20" dirty="0" err="1" smtClean="0">
                <a:latin typeface="Times New Roman" pitchFamily="18" charset="0"/>
                <a:cs typeface="Times New Roman" pitchFamily="18" charset="0"/>
              </a:rPr>
              <a:t>язок</a:t>
            </a:r>
            <a:r>
              <a:rPr lang="uk-UA" spc="-20" dirty="0" smtClean="0">
                <a:latin typeface="Times New Roman" pitchFamily="18" charset="0"/>
                <a:cs typeface="Times New Roman" pitchFamily="18" charset="0"/>
              </a:rPr>
              <a:t> між відправником і одержувачем, наприклад стаття у газеті або на телебаченні або радіо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pPr marL="768260" marR="339050" lvl="1" indent="-289526">
              <a:lnSpc>
                <a:spcPts val="1779"/>
              </a:lnSpc>
              <a:spcBef>
                <a:spcPts val="414"/>
              </a:spcBef>
              <a:buClr>
                <a:srgbClr val="008697"/>
              </a:buClr>
              <a:buFont typeface="Arial"/>
              <a:buChar char="–"/>
              <a:tabLst>
                <a:tab pos="768895" algn="l"/>
              </a:tabLst>
            </a:pPr>
            <a:r>
              <a:rPr lang="uk-UA" spc="20" dirty="0" smtClean="0">
                <a:latin typeface="Times New Roman" pitchFamily="18" charset="0"/>
                <a:cs typeface="Times New Roman" pitchFamily="18" charset="0"/>
              </a:rPr>
              <a:t>Опишіть яким чином Ви намагатиметеся отримати медіа підтримку про роботу проекту – робота із комунікаційним штатом у Вашій приймаючій організації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pPr marL="768260" lvl="1" indent="-289526">
              <a:lnSpc>
                <a:spcPts val="2155"/>
              </a:lnSpc>
              <a:spcBef>
                <a:spcPts val="25"/>
              </a:spcBef>
              <a:buClr>
                <a:srgbClr val="008697"/>
              </a:buClr>
              <a:buFont typeface="Arial"/>
              <a:buChar char="–"/>
              <a:tabLst>
                <a:tab pos="768895" algn="l"/>
              </a:tabLst>
            </a:pPr>
            <a:r>
              <a:rPr lang="uk-UA" spc="20" dirty="0" smtClean="0">
                <a:latin typeface="Times New Roman" pitchFamily="18" charset="0"/>
                <a:cs typeface="Times New Roman" pitchFamily="18" charset="0"/>
              </a:rPr>
              <a:t>Опишіть потенційний вплив медіа підтримки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pPr marL="360002" marR="252065" indent="-347304">
              <a:spcBef>
                <a:spcPts val="509"/>
              </a:spcBef>
              <a:buFont typeface="Arial"/>
              <a:buChar char="•"/>
              <a:tabLst>
                <a:tab pos="360638" algn="l"/>
              </a:tabLst>
            </a:pPr>
            <a:r>
              <a:rPr lang="uk-UA" b="1" spc="-1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Участь громадськості,</a:t>
            </a:r>
            <a:r>
              <a:rPr b="1" spc="-45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передбачає залучення широкої аудієнції і доведення знань і</a:t>
            </a:r>
            <a:r>
              <a:rPr spc="-1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pc="-14" dirty="0" smtClean="0">
                <a:latin typeface="Times New Roman" pitchFamily="18" charset="0"/>
                <a:cs typeface="Times New Roman" pitchFamily="18" charset="0"/>
              </a:rPr>
              <a:t>досвіду з практичної теми до широкої громадськості.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pPr marL="768260" marR="497782" lvl="1" indent="-289526">
              <a:spcBef>
                <a:spcPts val="445"/>
              </a:spcBef>
              <a:buClr>
                <a:srgbClr val="008697"/>
              </a:buClr>
              <a:buFont typeface="Arial"/>
              <a:buChar char="–"/>
              <a:tabLst>
                <a:tab pos="768895" algn="l"/>
              </a:tabLst>
            </a:pPr>
            <a:r>
              <a:rPr lang="uk-UA" spc="20" dirty="0" smtClean="0">
                <a:latin typeface="Times New Roman" pitchFamily="18" charset="0"/>
                <a:cs typeface="Times New Roman" pitchFamily="18" charset="0"/>
              </a:rPr>
              <a:t>Опишіть яку діяльність Ви будете здійснювати для залучення широкої громадськості </a:t>
            </a:r>
          </a:p>
          <a:p>
            <a:pPr marL="768260" marR="497782" lvl="1" indent="-289526">
              <a:spcBef>
                <a:spcPts val="445"/>
              </a:spcBef>
              <a:buClr>
                <a:srgbClr val="008697"/>
              </a:buClr>
              <a:buFont typeface="Arial"/>
              <a:buChar char="–"/>
              <a:tabLst>
                <a:tab pos="768895" algn="l"/>
              </a:tabLst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Плануйте декілька типів діяльності</a:t>
            </a:r>
            <a:r>
              <a:rPr spc="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pc="10" dirty="0" smtClean="0">
                <a:latin typeface="Times New Roman" pitchFamily="18" charset="0"/>
                <a:cs typeface="Times New Roman" pitchFamily="18" charset="0"/>
              </a:rPr>
              <a:t>соціальні медіа</a:t>
            </a:r>
            <a:r>
              <a:rPr spc="4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spc="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pc="1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пецифічні заходи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направлені на різноманітні види аудієнції</a:t>
            </a:r>
          </a:p>
          <a:p>
            <a:pPr marL="768260" marR="497782" lvl="1" indent="-289526">
              <a:spcBef>
                <a:spcPts val="445"/>
              </a:spcBef>
              <a:buClr>
                <a:srgbClr val="008697"/>
              </a:buClr>
              <a:buFont typeface="Arial"/>
              <a:buChar char="–"/>
              <a:tabLst>
                <a:tab pos="768895" algn="l"/>
              </a:tabLst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Долучайтеся до місцевих заходів, наприклад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e.g. Pint of Science, SFI Discover, Researchers’ Night.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Спілкуйтеся з експертами у Вашій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інституції. Опишіть                  				потенційний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вплив залучення громадськості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4820" y="681533"/>
            <a:ext cx="6868761" cy="842511"/>
          </a:xfrm>
          <a:prstGeom prst="rect">
            <a:avLst/>
          </a:prstGeom>
        </p:spPr>
        <p:txBody>
          <a:bodyPr vert="horz" wrap="square" lIns="0" tIns="224763" rIns="0" bIns="0" rtlCol="0">
            <a:spAutoFit/>
          </a:bodyPr>
          <a:lstStyle/>
          <a:p>
            <a:pPr algn="ctr"/>
            <a:r>
              <a:rPr lang="uk-UA" sz="4000" spc="4" dirty="0" smtClean="0">
                <a:latin typeface="Arial" pitchFamily="34" charset="0"/>
                <a:cs typeface="Arial" pitchFamily="34" charset="0"/>
              </a:rPr>
              <a:t>Підказки для</a:t>
            </a:r>
            <a:r>
              <a:rPr sz="4000" spc="14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4000" spc="4" dirty="0">
                <a:latin typeface="Arial" pitchFamily="34" charset="0"/>
                <a:cs typeface="Arial" pitchFamily="34" charset="0"/>
              </a:rPr>
              <a:t>2</a:t>
            </a:r>
            <a:r>
              <a:rPr sz="4000" spc="-4" dirty="0">
                <a:latin typeface="Arial" pitchFamily="34" charset="0"/>
                <a:cs typeface="Arial" pitchFamily="34" charset="0"/>
              </a:rPr>
              <a:t>.</a:t>
            </a:r>
            <a:r>
              <a:rPr sz="4000" dirty="0">
                <a:latin typeface="Arial" pitchFamily="34" charset="0"/>
                <a:cs typeface="Arial" pitchFamily="34" charset="0"/>
              </a:rPr>
              <a:t>2</a:t>
            </a:r>
            <a:r>
              <a:rPr sz="4000" spc="4" dirty="0">
                <a:latin typeface="Arial" pitchFamily="34" charset="0"/>
                <a:cs typeface="Arial" pitchFamily="34" charset="0"/>
              </a:rPr>
              <a:t> </a:t>
            </a:r>
            <a:r>
              <a:rPr sz="4000" dirty="0">
                <a:latin typeface="Arial" pitchFamily="34" charset="0"/>
                <a:cs typeface="Arial" pitchFamily="34" charset="0"/>
              </a:rPr>
              <a:t>&amp;</a:t>
            </a:r>
            <a:r>
              <a:rPr sz="4000" spc="-4" dirty="0">
                <a:latin typeface="Arial" pitchFamily="34" charset="0"/>
                <a:cs typeface="Arial" pitchFamily="34" charset="0"/>
              </a:rPr>
              <a:t> </a:t>
            </a:r>
            <a:r>
              <a:rPr sz="4000" spc="4" dirty="0">
                <a:latin typeface="Arial" pitchFamily="34" charset="0"/>
                <a:cs typeface="Arial" pitchFamily="34" charset="0"/>
              </a:rPr>
              <a:t>2</a:t>
            </a:r>
            <a:r>
              <a:rPr sz="4000" spc="-4" dirty="0">
                <a:latin typeface="Arial" pitchFamily="34" charset="0"/>
                <a:cs typeface="Arial" pitchFamily="34" charset="0"/>
              </a:rPr>
              <a:t>.</a:t>
            </a:r>
            <a:r>
              <a:rPr sz="400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72516" y="1828801"/>
            <a:ext cx="9028685" cy="3939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8260" marR="5080" indent="-755561">
              <a:lnSpc>
                <a:spcPct val="100299"/>
              </a:lnSpc>
              <a:buClr>
                <a:srgbClr val="008697"/>
              </a:buClr>
              <a:buAutoNum type="arabicPeriod"/>
              <a:tabLst>
                <a:tab pos="768895" algn="l"/>
              </a:tabLst>
            </a:pPr>
            <a:r>
              <a:rPr lang="uk-UA" sz="3200" spc="-14" dirty="0" smtClean="0">
                <a:latin typeface="Times New Roman" pitchFamily="18" charset="0"/>
                <a:cs typeface="Times New Roman" pitchFamily="18" charset="0"/>
              </a:rPr>
              <a:t>Враховуйте кількісно вимірювані цілі для визначення ефективності від діяльності, </a:t>
            </a:r>
            <a:r>
              <a:rPr lang="uk-UA" sz="3200" spc="-14" dirty="0" err="1" smtClean="0">
                <a:latin typeface="Times New Roman" pitchFamily="18" charset="0"/>
                <a:cs typeface="Times New Roman" pitchFamily="18" charset="0"/>
              </a:rPr>
              <a:t>пов</a:t>
            </a:r>
            <a:r>
              <a:rPr lang="en-US" sz="3200" spc="-14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3200" spc="-14" dirty="0" err="1" smtClean="0">
                <a:latin typeface="Times New Roman" pitchFamily="18" charset="0"/>
                <a:cs typeface="Times New Roman" pitchFamily="18" charset="0"/>
              </a:rPr>
              <a:t>язаної</a:t>
            </a:r>
            <a:r>
              <a:rPr lang="uk-UA" sz="3200" spc="-14" dirty="0" smtClean="0">
                <a:latin typeface="Times New Roman" pitchFamily="18" charset="0"/>
                <a:cs typeface="Times New Roman" pitchFamily="18" charset="0"/>
              </a:rPr>
              <a:t> з поширенням, використанням, комунікацією і залученням громадськості.</a:t>
            </a:r>
            <a:endParaRPr sz="32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21"/>
              </a:spcBef>
              <a:buClr>
                <a:srgbClr val="008697"/>
              </a:buClr>
              <a:buFont typeface="Calibri"/>
              <a:buAutoNum type="arabicPeriod"/>
            </a:pPr>
            <a:endParaRPr sz="3200" dirty="0">
              <a:latin typeface="Times New Roman" pitchFamily="18" charset="0"/>
              <a:cs typeface="Times New Roman" pitchFamily="18" charset="0"/>
            </a:endParaRPr>
          </a:p>
          <a:p>
            <a:pPr marL="768260" marR="1189851" indent="-755561">
              <a:lnSpc>
                <a:spcPct val="100299"/>
              </a:lnSpc>
              <a:buClr>
                <a:srgbClr val="008697"/>
              </a:buClr>
              <a:buAutoNum type="arabicPeriod"/>
              <a:tabLst>
                <a:tab pos="768895" algn="l"/>
              </a:tabLst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Соціальні медіа можуть використовуватись для поширення, комунікації і залучення</a:t>
            </a:r>
            <a:endParaRPr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24332" y="3581400"/>
            <a:ext cx="9187180" cy="6278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lang="uk-UA" sz="4000" b="1" dirty="0" smtClean="0">
                <a:solidFill>
                  <a:srgbClr val="008697"/>
                </a:solidFill>
                <a:latin typeface="Calibri"/>
                <a:cs typeface="Calibri"/>
              </a:rPr>
              <a:t>СЕКЦІЯ НАПИСАННЯ</a:t>
            </a:r>
            <a:r>
              <a:rPr sz="4000" b="1" spc="35" dirty="0" smtClean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sz="4000" b="1" spc="4" dirty="0">
                <a:solidFill>
                  <a:srgbClr val="008697"/>
                </a:solidFill>
                <a:latin typeface="Calibri"/>
                <a:cs typeface="Calibri"/>
              </a:rPr>
              <a:t>3</a:t>
            </a:r>
            <a:r>
              <a:rPr sz="4000" b="1" dirty="0">
                <a:solidFill>
                  <a:srgbClr val="008697"/>
                </a:solidFill>
                <a:latin typeface="Calibri"/>
                <a:cs typeface="Calibri"/>
              </a:rPr>
              <a:t>:</a:t>
            </a:r>
            <a:r>
              <a:rPr sz="4000" b="1" spc="-20" dirty="0">
                <a:solidFill>
                  <a:srgbClr val="008697"/>
                </a:solidFill>
                <a:latin typeface="Calibri"/>
                <a:cs typeface="Calibri"/>
              </a:rPr>
              <a:t> </a:t>
            </a:r>
            <a:r>
              <a:rPr lang="uk-UA" sz="4000" b="1" dirty="0" smtClean="0">
                <a:solidFill>
                  <a:srgbClr val="008697"/>
                </a:solidFill>
                <a:latin typeface="Calibri"/>
                <a:cs typeface="Calibri"/>
              </a:rPr>
              <a:t>ВПРОВАДЖЕННЯ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6203" y="481158"/>
            <a:ext cx="6868761" cy="877653"/>
          </a:xfrm>
          <a:prstGeom prst="rect">
            <a:avLst/>
          </a:prstGeom>
        </p:spPr>
        <p:txBody>
          <a:bodyPr vert="horz" wrap="square" lIns="0" tIns="183365" rIns="0" bIns="0" rtlCol="0">
            <a:spAutoFit/>
          </a:bodyPr>
          <a:lstStyle/>
          <a:p>
            <a:pPr marL="53975" algn="ctr"/>
            <a:r>
              <a:rPr sz="4500" spc="-4" dirty="0">
                <a:latin typeface="Arial" pitchFamily="34" charset="0"/>
                <a:cs typeface="Arial" pitchFamily="34" charset="0"/>
              </a:rPr>
              <a:t>3</a:t>
            </a:r>
            <a:r>
              <a:rPr sz="4500" spc="4" dirty="0">
                <a:latin typeface="Arial" pitchFamily="34" charset="0"/>
                <a:cs typeface="Arial" pitchFamily="34" charset="0"/>
              </a:rPr>
              <a:t>.</a:t>
            </a:r>
            <a:r>
              <a:rPr sz="4500" spc="-4" dirty="0">
                <a:latin typeface="Arial" pitchFamily="34" charset="0"/>
                <a:cs typeface="Arial" pitchFamily="34" charset="0"/>
              </a:rPr>
              <a:t>1</a:t>
            </a:r>
            <a:r>
              <a:rPr sz="4500" dirty="0">
                <a:latin typeface="Arial" pitchFamily="34" charset="0"/>
                <a:cs typeface="Arial" pitchFamily="34" charset="0"/>
              </a:rPr>
              <a:t>:</a:t>
            </a:r>
            <a:r>
              <a:rPr sz="4500" spc="14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4500" spc="-150" dirty="0" smtClean="0">
                <a:latin typeface="Arial" pitchFamily="34" charset="0"/>
                <a:cs typeface="Arial" pitchFamily="34" charset="0"/>
              </a:rPr>
              <a:t>Робочий план</a:t>
            </a:r>
            <a:endParaRPr sz="4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5188" y="1587138"/>
            <a:ext cx="8771255" cy="16081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lang="uk-UA" sz="2500" b="1" dirty="0" err="1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Обов</a:t>
            </a:r>
            <a:r>
              <a:rPr lang="en-US" sz="2500" b="1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500" b="1" dirty="0" err="1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язково</a:t>
            </a:r>
            <a:r>
              <a:rPr lang="uk-UA" sz="2500" b="1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містить графік </a:t>
            </a:r>
            <a:r>
              <a:rPr lang="uk-UA" sz="2500" b="1" dirty="0" err="1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Ганнт</a:t>
            </a:r>
            <a:r>
              <a:rPr lang="uk-UA" sz="2500" b="1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b="1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500" b="1" spc="-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в межах ліміту сторінки</a:t>
            </a:r>
            <a:r>
              <a:rPr sz="2500" b="1" spc="-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360002" marR="5080" indent="-347304">
              <a:lnSpc>
                <a:spcPts val="2929"/>
              </a:lnSpc>
              <a:spcBef>
                <a:spcPts val="69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Опишіть часові рамки діяльності з формування пропозицій і загальний робочий план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46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-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Можна використовувати нижче побудовану форму</a:t>
            </a:r>
            <a:r>
              <a:rPr sz="2200" spc="-4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200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змініть її</a:t>
            </a:r>
            <a:r>
              <a:rPr sz="22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sz="22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або іншу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33400" y="3200401"/>
            <a:ext cx="8961119" cy="37917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28600" y="1527765"/>
            <a:ext cx="9582912" cy="51937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lang="uk-UA" sz="2000" b="1" spc="-2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Що потрібно враховувати у графіку </a:t>
            </a:r>
            <a:r>
              <a:rPr lang="uk-UA" sz="2000" b="1" spc="-20" dirty="0" err="1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Ганнта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8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000" spc="-95" dirty="0" smtClean="0">
                <a:latin typeface="Times New Roman" pitchFamily="18" charset="0"/>
                <a:cs typeface="Times New Roman" pitchFamily="18" charset="0"/>
              </a:rPr>
              <a:t>Назви робочого пакету</a:t>
            </a:r>
            <a:r>
              <a:rPr sz="2000" spc="-4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768260" marR="1132073" lvl="1" indent="-289526">
              <a:spcBef>
                <a:spcPts val="575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000" spc="-20" dirty="0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1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sz="20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10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uk-UA" sz="2000" spc="-40" dirty="0" smtClean="0">
                <a:latin typeface="Times New Roman" pitchFamily="18" charset="0"/>
                <a:cs typeface="Times New Roman" pitchFamily="18" charset="0"/>
              </a:rPr>
              <a:t>дослідницькими робочими планами</a:t>
            </a:r>
            <a:r>
              <a:rPr sz="2000" spc="-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4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sz="2000" spc="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spc="4" dirty="0" smtClean="0">
                <a:latin typeface="Times New Roman" pitchFamily="18" charset="0"/>
                <a:cs typeface="Times New Roman" pitchFamily="18" charset="0"/>
              </a:rPr>
              <a:t>можна вказувати послідовно або </a:t>
            </a:r>
            <a:r>
              <a:rPr sz="2000" spc="-3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2000" spc="-4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20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ru</a:t>
            </a:r>
            <a:r>
              <a:rPr sz="2000" spc="-4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20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14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2000" spc="-2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qu</a:t>
            </a:r>
            <a:r>
              <a:rPr sz="2000" spc="-2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2000" spc="-25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2000" spc="-2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iall</a:t>
            </a:r>
            <a:r>
              <a:rPr sz="2000" spc="-10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sz="20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4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uk-UA" sz="2000" spc="-30" dirty="0" smtClean="0"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sz="2000" spc="-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і вони можуть бути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взаємопов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язаними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768260" lvl="1" indent="-289526">
              <a:spcBef>
                <a:spcPts val="384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000" spc="-14" dirty="0" smtClean="0">
                <a:latin typeface="Times New Roman" pitchFamily="18" charset="0"/>
                <a:cs typeface="Times New Roman" pitchFamily="18" charset="0"/>
              </a:rPr>
              <a:t>Включайте робочий план для управління, навчання і передачі знань</a:t>
            </a:r>
          </a:p>
          <a:p>
            <a:pPr marL="768260" lvl="1" indent="-289526">
              <a:spcBef>
                <a:spcPts val="384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000" spc="-14" dirty="0" smtClean="0">
                <a:latin typeface="Times New Roman" pitchFamily="18" charset="0"/>
                <a:cs typeface="Times New Roman" pitchFamily="18" charset="0"/>
              </a:rPr>
              <a:t>Включайте робочий план для поширення/використання і комерційне/публічне залучення</a:t>
            </a:r>
            <a:endParaRPr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60002" marR="417782" indent="-347304">
              <a:spcBef>
                <a:spcPts val="65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відмінний результат програми,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звіт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документ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частина програмного забезпечення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прототип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,…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360002" marR="704133" indent="-347304">
              <a:spcBef>
                <a:spcPts val="57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Етапи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контроль або контрольні пункти, що використовуються у графіку прогресу, наприклад заповнення колекції даних, кінцевий огляд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CDP.</a:t>
            </a:r>
          </a:p>
          <a:p>
            <a:pPr marL="360002" indent="-347304">
              <a:spcBef>
                <a:spcPts val="46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Стажування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якщо це доречно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60002" marR="856515" indent="-347304">
              <a:spcBef>
                <a:spcPts val="69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Конференції, семінари, завдання поширення/заходи, суспільне включення, тощо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594820" y="453364"/>
            <a:ext cx="6868761" cy="877653"/>
          </a:xfrm>
          <a:prstGeom prst="rect">
            <a:avLst/>
          </a:prstGeom>
        </p:spPr>
        <p:txBody>
          <a:bodyPr vert="horz" wrap="square" lIns="0" tIns="183365" rIns="0" bIns="0" rtlCol="0">
            <a:spAutoFit/>
          </a:bodyPr>
          <a:lstStyle/>
          <a:p>
            <a:pPr marL="3175"/>
            <a:r>
              <a:rPr sz="4500" spc="-4" dirty="0">
                <a:latin typeface="Arial" pitchFamily="34" charset="0"/>
                <a:cs typeface="Arial" pitchFamily="34" charset="0"/>
              </a:rPr>
              <a:t>3</a:t>
            </a:r>
            <a:r>
              <a:rPr sz="4500" spc="4" dirty="0">
                <a:latin typeface="Arial" pitchFamily="34" charset="0"/>
                <a:cs typeface="Arial" pitchFamily="34" charset="0"/>
              </a:rPr>
              <a:t>.</a:t>
            </a:r>
            <a:r>
              <a:rPr sz="4500" spc="-4" dirty="0">
                <a:latin typeface="Arial" pitchFamily="34" charset="0"/>
                <a:cs typeface="Arial" pitchFamily="34" charset="0"/>
              </a:rPr>
              <a:t>1</a:t>
            </a:r>
            <a:r>
              <a:rPr sz="4500" dirty="0">
                <a:latin typeface="Arial" pitchFamily="34" charset="0"/>
                <a:cs typeface="Arial" pitchFamily="34" charset="0"/>
              </a:rPr>
              <a:t>:</a:t>
            </a:r>
            <a:r>
              <a:rPr sz="4500" spc="14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4500" spc="-150" dirty="0">
                <a:latin typeface="Arial" pitchFamily="34" charset="0"/>
                <a:cs typeface="Arial" pitchFamily="34" charset="0"/>
              </a:rPr>
              <a:t>Р</a:t>
            </a:r>
            <a:r>
              <a:rPr lang="uk-UA" sz="4500" spc="-150" dirty="0" smtClean="0">
                <a:latin typeface="Arial" pitchFamily="34" charset="0"/>
                <a:cs typeface="Arial" pitchFamily="34" charset="0"/>
              </a:rPr>
              <a:t>обочий план</a:t>
            </a:r>
            <a:endParaRPr sz="45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52401" y="1749733"/>
            <a:ext cx="9753600" cy="41601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0002" indent="-347304"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-14" dirty="0" smtClean="0">
                <a:latin typeface="Times New Roman" pitchFamily="18" charset="0"/>
                <a:cs typeface="Times New Roman" pitchFamily="18" charset="0"/>
              </a:rPr>
              <a:t>Надайте стислий опис</a:t>
            </a:r>
            <a:r>
              <a:rPr sz="2200" spc="-9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spc="-4" dirty="0" smtClean="0">
                <a:latin typeface="Times New Roman" pitchFamily="18" charset="0"/>
                <a:cs typeface="Times New Roman" pitchFamily="18" charset="0"/>
              </a:rPr>
              <a:t>робочих пакетів</a:t>
            </a:r>
            <a:r>
              <a:rPr sz="2200" spc="-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200" spc="-20" dirty="0" smtClean="0">
                <a:latin typeface="Times New Roman" pitchFamily="18" charset="0"/>
                <a:cs typeface="Times New Roman" pitchFamily="18" charset="0"/>
              </a:rPr>
              <a:t>можливо у вигляді таблиці</a:t>
            </a:r>
            <a:r>
              <a:rPr sz="2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8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-120" dirty="0" smtClean="0">
                <a:latin typeface="Times New Roman" pitchFamily="18" charset="0"/>
                <a:cs typeface="Times New Roman" pitchFamily="18" charset="0"/>
              </a:rPr>
              <a:t>Типовим є включення короткого переліку завдань, що будуть виконуватись у кожному робочому пакеті: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768260" marR="270479" lvl="1" indent="-289526">
              <a:spcBef>
                <a:spcPts val="575"/>
              </a:spcBef>
              <a:buClr>
                <a:srgbClr val="008697"/>
              </a:buClr>
              <a:buFont typeface="Arial"/>
              <a:buChar char="–"/>
              <a:tabLst>
                <a:tab pos="768895" algn="l"/>
              </a:tabLst>
            </a:pPr>
            <a:r>
              <a:rPr lang="uk-UA" sz="2200" spc="-4" dirty="0" smtClean="0">
                <a:latin typeface="Times New Roman" pitchFamily="18" charset="0"/>
                <a:cs typeface="Times New Roman" pitchFamily="18" charset="0"/>
              </a:rPr>
              <a:t>Завдання управління можуть містити зустрічі з керівниками і стандартні звіти до ЄС</a:t>
            </a:r>
            <a:r>
              <a:rPr lang="en-US" sz="2200" spc="-4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200" spc="-4" dirty="0" smtClean="0">
                <a:latin typeface="Times New Roman" pitchFamily="18" charset="0"/>
                <a:cs typeface="Times New Roman" pitchFamily="18" charset="0"/>
              </a:rPr>
              <a:t>фінансові і технічні звіти наприкінці програми)</a:t>
            </a:r>
          </a:p>
          <a:p>
            <a:pPr marL="768260" marR="138414" lvl="1" indent="-289526">
              <a:spcBef>
                <a:spcPts val="500"/>
              </a:spcBef>
              <a:buClr>
                <a:srgbClr val="008697"/>
              </a:buClr>
              <a:buFont typeface="Arial"/>
              <a:buChar char="–"/>
              <a:tabLst>
                <a:tab pos="768895" algn="l"/>
              </a:tabLst>
            </a:pPr>
            <a:r>
              <a:rPr lang="uk-UA" sz="2200" spc="-20" dirty="0" smtClean="0">
                <a:latin typeface="Times New Roman" pitchFamily="18" charset="0"/>
                <a:cs typeface="Times New Roman" pitchFamily="18" charset="0"/>
              </a:rPr>
              <a:t>Завдання поширення</a:t>
            </a:r>
            <a:r>
              <a:rPr sz="2200" spc="-4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sz="2200" spc="-4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uk-UA" sz="2200" spc="-14" dirty="0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sz="2200" spc="-4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uk-UA" sz="2200" spc="-20" dirty="0" smtClean="0">
                <a:latin typeface="Times New Roman" pitchFamily="18" charset="0"/>
                <a:cs typeface="Times New Roman" pitchFamily="18" charset="0"/>
              </a:rPr>
              <a:t>включення або заходи повинні відповідати умовам у 2.2 і 2.3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marR="313019" indent="-347304">
              <a:spcBef>
                <a:spcPts val="579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Опишіть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які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робочі пакети, їх часові рамки і навантаження матимуть сенс.</a:t>
            </a:r>
          </a:p>
          <a:p>
            <a:pPr marL="360002" marR="313019" indent="-347304">
              <a:spcBef>
                <a:spcPts val="579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Поясніть чому тривалість програми (кількість людино-місяців) підходять для завершення усієї передбаченої роботи у робочих пакетах.</a:t>
            </a:r>
            <a:r>
              <a:rPr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46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200" spc="-4" dirty="0" smtClean="0">
                <a:latin typeface="Times New Roman" pitchFamily="18" charset="0"/>
                <a:cs typeface="Times New Roman" pitchFamily="18" charset="0"/>
              </a:rPr>
              <a:t>Зосередьтеся на </a:t>
            </a:r>
            <a:r>
              <a:rPr lang="uk-UA" sz="2200" spc="-4" dirty="0" smtClean="0">
                <a:latin typeface="Times New Roman" pitchFamily="18" charset="0"/>
                <a:cs typeface="Times New Roman" pitchFamily="18" charset="0"/>
              </a:rPr>
              <a:t>виокремленні </a:t>
            </a:r>
            <a:r>
              <a:rPr lang="uk-UA" sz="2200" spc="-4" dirty="0" smtClean="0">
                <a:latin typeface="Times New Roman" pitchFamily="18" charset="0"/>
                <a:cs typeface="Times New Roman" pitchFamily="18" charset="0"/>
              </a:rPr>
              <a:t>сильних сторін і гнучкості робочого плану.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14401" y="675856"/>
            <a:ext cx="7856856" cy="6924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sz="4500" spc="-4" dirty="0">
                <a:latin typeface="Arial" pitchFamily="34" charset="0"/>
                <a:cs typeface="Arial" pitchFamily="34" charset="0"/>
              </a:rPr>
              <a:t>3</a:t>
            </a:r>
            <a:r>
              <a:rPr sz="4500" spc="4" dirty="0">
                <a:latin typeface="Arial" pitchFamily="34" charset="0"/>
                <a:cs typeface="Arial" pitchFamily="34" charset="0"/>
              </a:rPr>
              <a:t>.</a:t>
            </a:r>
            <a:r>
              <a:rPr sz="4500" spc="-4" dirty="0">
                <a:latin typeface="Arial" pitchFamily="34" charset="0"/>
                <a:cs typeface="Arial" pitchFamily="34" charset="0"/>
              </a:rPr>
              <a:t>2</a:t>
            </a:r>
            <a:r>
              <a:rPr sz="4500" dirty="0">
                <a:latin typeface="Arial" pitchFamily="34" charset="0"/>
                <a:cs typeface="Arial" pitchFamily="34" charset="0"/>
              </a:rPr>
              <a:t>:</a:t>
            </a:r>
            <a:r>
              <a:rPr sz="4500" spc="14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4500" spc="-335" dirty="0" smtClean="0">
                <a:latin typeface="Arial" pitchFamily="34" charset="0"/>
                <a:cs typeface="Arial" pitchFamily="34" charset="0"/>
              </a:rPr>
              <a:t>Завдання і ресурси</a:t>
            </a:r>
            <a:endParaRPr sz="45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8200" y="332770"/>
            <a:ext cx="8382000" cy="1333942"/>
          </a:xfrm>
          <a:prstGeom prst="rect">
            <a:avLst/>
          </a:prstGeom>
        </p:spPr>
        <p:txBody>
          <a:bodyPr vert="horz" wrap="square" lIns="0" tIns="101841" rIns="0" bIns="0" rtlCol="0">
            <a:spAutoFit/>
          </a:bodyPr>
          <a:lstStyle/>
          <a:p>
            <a:pPr marR="5080" indent="477838" algn="ctr">
              <a:lnSpc>
                <a:spcPct val="100299"/>
              </a:lnSpc>
            </a:pPr>
            <a:r>
              <a:rPr sz="4000" spc="-2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3</a:t>
            </a:r>
            <a:r>
              <a:rPr sz="4000" spc="-1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r>
              <a:rPr sz="4000" spc="-2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3</a:t>
            </a:r>
            <a:r>
              <a:rPr sz="4000" spc="-4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:</a:t>
            </a:r>
            <a:r>
              <a:rPr sz="4000" spc="5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uk-UA" sz="4000" spc="-1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Управлінська структура і </a:t>
            </a:r>
            <a:r>
              <a:rPr lang="uk-UA" sz="4000" spc="8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операції</a:t>
            </a:r>
            <a:endParaRPr sz="40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5651" y="1639047"/>
            <a:ext cx="9659112" cy="4898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0002" indent="-347304"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000" spc="-4" dirty="0" smtClean="0">
                <a:latin typeface="Times New Roman" pitchFamily="18" charset="0"/>
                <a:cs typeface="Times New Roman" pitchFamily="18" charset="0"/>
              </a:rPr>
              <a:t>Поясніть яким чином здійснюватиметься управління робочим планом і моніторинг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360002" marR="1130168" indent="-347304">
              <a:lnSpc>
                <a:spcPts val="2929"/>
              </a:lnSpc>
              <a:spcBef>
                <a:spcPts val="69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  <a:tab pos="3699077" algn="l"/>
              </a:tabLst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аглядачі</a:t>
            </a:r>
            <a:r>
              <a:rPr sz="2000" spc="-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spc="-75" dirty="0" smtClean="0">
                <a:latin typeface="Times New Roman" pitchFamily="18" charset="0"/>
                <a:cs typeface="Times New Roman" pitchFamily="18" charset="0"/>
              </a:rPr>
              <a:t>є головними менеджерами – за сприяння приймаючої організації </a:t>
            </a:r>
            <a:r>
              <a:rPr lang="uk-UA" sz="2000" spc="-75" dirty="0" smtClean="0">
                <a:latin typeface="Times New Roman" pitchFamily="18" charset="0"/>
                <a:cs typeface="Times New Roman" pitchFamily="18" charset="0"/>
              </a:rPr>
              <a:t>і дослідника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46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000" spc="-195" dirty="0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sz="2000" spc="-4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768260" marR="5080" lvl="1" indent="-289526">
              <a:lnSpc>
                <a:spcPts val="2450"/>
              </a:lnSpc>
              <a:spcBef>
                <a:spcPts val="575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000" u="heavy" spc="-10" dirty="0" smtClean="0">
                <a:latin typeface="Times New Roman" pitchFamily="18" charset="0"/>
                <a:cs typeface="Times New Roman" pitchFamily="18" charset="0"/>
              </a:rPr>
              <a:t>Моніторинг процесу</a:t>
            </a:r>
            <a:r>
              <a:rPr sz="2000" spc="-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дослідження, навчання, передача знань, поширення, планування кар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єри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sz="2000" spc="-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4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sz="20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spc="-20" dirty="0" smtClean="0">
                <a:latin typeface="Times New Roman" pitchFamily="18" charset="0"/>
                <a:cs typeface="Times New Roman" pitchFamily="18" charset="0"/>
              </a:rPr>
              <a:t>поясніть як наглядачі сприятимуть прогресу моніторингу (включно з частотою зборів)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768260" marR="596195" lvl="1" indent="-289526">
              <a:lnSpc>
                <a:spcPts val="2420"/>
              </a:lnSpc>
              <a:spcBef>
                <a:spcPts val="500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000" spc="-10" dirty="0" smtClean="0">
                <a:latin typeface="Times New Roman" pitchFamily="18" charset="0"/>
                <a:cs typeface="Times New Roman" pitchFamily="18" charset="0"/>
              </a:rPr>
              <a:t>Фінансове управління</a:t>
            </a:r>
            <a:r>
              <a:rPr sz="20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4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sz="20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spc="4" dirty="0" smtClean="0">
                <a:latin typeface="Times New Roman" pitchFamily="18" charset="0"/>
                <a:cs typeface="Times New Roman" pitchFamily="18" charset="0"/>
              </a:rPr>
              <a:t>поясніть хто допоможе управляти коштами (фінансовий відділ приймаючої сторони або інше – опишіть їх досвід)</a:t>
            </a:r>
          </a:p>
          <a:p>
            <a:pPr marL="768260" marR="596195" lvl="1" indent="-289526">
              <a:lnSpc>
                <a:spcPts val="2420"/>
              </a:lnSpc>
              <a:spcBef>
                <a:spcPts val="500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sz="20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spc="-45" dirty="0" smtClean="0">
                <a:latin typeface="Times New Roman" pitchFamily="18" charset="0"/>
                <a:cs typeface="Times New Roman" pitchFamily="18" charset="0"/>
              </a:rPr>
              <a:t>Управління </a:t>
            </a:r>
            <a:r>
              <a:rPr sz="2000" spc="-14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2000" spc="-10" dirty="0" smtClean="0"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uk-UA" sz="2000" spc="-1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якщо доречно</a:t>
            </a:r>
            <a:r>
              <a:rPr sz="2000" spc="-4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sz="2000" spc="-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-4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поясніть роль відділу технологічного трансферту або інших у комерціалізації зусиль</a:t>
            </a:r>
            <a:endParaRPr lang="uk-UA" sz="2000" spc="-20" dirty="0">
              <a:latin typeface="Times New Roman" pitchFamily="18" charset="0"/>
              <a:cs typeface="Times New Roman" pitchFamily="18" charset="0"/>
            </a:endParaRPr>
          </a:p>
          <a:p>
            <a:pPr marL="768260" marR="596195" lvl="1" indent="-289526">
              <a:lnSpc>
                <a:spcPts val="2420"/>
              </a:lnSpc>
              <a:spcBef>
                <a:spcPts val="500"/>
              </a:spcBef>
              <a:buClr>
                <a:srgbClr val="008697"/>
              </a:buClr>
              <a:buFont typeface="Arial"/>
              <a:buChar char="•"/>
              <a:tabLst>
                <a:tab pos="768895" algn="l"/>
              </a:tabLst>
            </a:pPr>
            <a:r>
              <a:rPr lang="uk-UA" sz="2000" spc="-20" dirty="0" smtClean="0">
                <a:latin typeface="Times New Roman" pitchFamily="18" charset="0"/>
                <a:cs typeface="Times New Roman" pitchFamily="18" charset="0"/>
              </a:rPr>
              <a:t>Враховуйте таблицю ризиків і планів на випадок непередбачених обставин (для дослідження і загалом програм), наприклад </a:t>
            </a:r>
            <a:r>
              <a:rPr lang="uk-UA" sz="2000" spc="-20" dirty="0" err="1" smtClean="0">
                <a:latin typeface="Times New Roman" pitchFamily="18" charset="0"/>
                <a:cs typeface="Times New Roman" pitchFamily="18" charset="0"/>
              </a:rPr>
              <a:t>взаємопов</a:t>
            </a:r>
            <a:r>
              <a:rPr lang="en-US" sz="2000" spc="-2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000" spc="-20" dirty="0" err="1" smtClean="0">
                <a:latin typeface="Times New Roman" pitchFamily="18" charset="0"/>
                <a:cs typeface="Times New Roman" pitchFamily="18" charset="0"/>
              </a:rPr>
              <a:t>язані</a:t>
            </a:r>
            <a:r>
              <a:rPr lang="uk-UA" sz="2000" spc="-20" dirty="0" smtClean="0">
                <a:latin typeface="Times New Roman" pitchFamily="18" charset="0"/>
                <a:cs typeface="Times New Roman" pitchFamily="18" charset="0"/>
              </a:rPr>
              <a:t> робочі пакети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85800" y="469866"/>
            <a:ext cx="8458199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51126" marR="5080" indent="450798">
              <a:lnSpc>
                <a:spcPct val="100299"/>
              </a:lnSpc>
            </a:pPr>
            <a:r>
              <a:rPr sz="3600" spc="-20" dirty="0">
                <a:latin typeface="Arial" pitchFamily="34" charset="0"/>
                <a:cs typeface="Arial" pitchFamily="34" charset="0"/>
              </a:rPr>
              <a:t>3</a:t>
            </a:r>
            <a:r>
              <a:rPr sz="3600" spc="-10" dirty="0">
                <a:latin typeface="Arial" pitchFamily="34" charset="0"/>
                <a:cs typeface="Arial" pitchFamily="34" charset="0"/>
              </a:rPr>
              <a:t>.</a:t>
            </a:r>
            <a:r>
              <a:rPr sz="3600" spc="-20" dirty="0">
                <a:latin typeface="Arial" pitchFamily="34" charset="0"/>
                <a:cs typeface="Arial" pitchFamily="34" charset="0"/>
              </a:rPr>
              <a:t>4</a:t>
            </a:r>
            <a:r>
              <a:rPr sz="3600" spc="-4" dirty="0">
                <a:latin typeface="Arial" pitchFamily="34" charset="0"/>
                <a:cs typeface="Arial" pitchFamily="34" charset="0"/>
              </a:rPr>
              <a:t>:</a:t>
            </a:r>
            <a:r>
              <a:rPr sz="3600" spc="5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3600" spc="-4" dirty="0" smtClean="0">
                <a:latin typeface="Arial" pitchFamily="34" charset="0"/>
                <a:cs typeface="Arial" pitchFamily="34" charset="0"/>
              </a:rPr>
              <a:t>Інфраструктура і інституційне середовище</a:t>
            </a:r>
            <a:endParaRPr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5791" y="1905001"/>
            <a:ext cx="9582912" cy="47343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>
              <a:lnSpc>
                <a:spcPts val="2929"/>
              </a:lnSpc>
            </a:pPr>
            <a:r>
              <a:rPr lang="uk-UA" sz="2400" b="1" spc="-1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Опишіть головну роль усіх організацій, залучених до стипендіальної програми і </a:t>
            </a:r>
            <a:r>
              <a:rPr lang="uk-UA" sz="2400" b="1" spc="-14" dirty="0" err="1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підтвердіть</a:t>
            </a:r>
            <a:r>
              <a:rPr lang="uk-UA" sz="2400" b="1" spc="-1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їх </a:t>
            </a:r>
            <a:r>
              <a:rPr lang="uk-UA" sz="2400" b="1" spc="-14" dirty="0" err="1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зобов</a:t>
            </a:r>
            <a:r>
              <a:rPr lang="en-US" sz="2400" b="1" spc="-1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400" b="1" spc="-14" dirty="0" err="1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язання</a:t>
            </a:r>
            <a:r>
              <a:rPr lang="uk-UA" sz="2400" b="1" spc="-1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стосовно цього, тобто</a:t>
            </a:r>
            <a:r>
              <a:rPr sz="2400" b="1" spc="-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490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spc="-4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Європейська приймаюча сторона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6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spc="-4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Неєвропейська </a:t>
            </a:r>
            <a:r>
              <a:rPr lang="uk-UA" sz="2400" spc="-4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приймаюча </a:t>
            </a:r>
            <a:r>
              <a:rPr lang="uk-UA" sz="2400" spc="-4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сторона </a:t>
            </a:r>
            <a:r>
              <a:rPr sz="24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spc="-6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для</a:t>
            </a:r>
            <a:r>
              <a:rPr sz="2400" spc="-14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14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sz="2400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F)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56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Приймаюча сторона для стажування</a:t>
            </a:r>
            <a:r>
              <a:rPr sz="2400" spc="-55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spc="-14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якщо доречно</a:t>
            </a:r>
            <a:r>
              <a:rPr sz="2400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9"/>
              </a:spcBef>
              <a:buClr>
                <a:srgbClr val="008697"/>
              </a:buClr>
              <a:buFont typeface="Arial"/>
              <a:buChar char="•"/>
            </a:pP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12699"/>
            <a:r>
              <a:rPr lang="uk-UA" sz="2400" b="1" spc="-25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Для</a:t>
            </a:r>
            <a:r>
              <a:rPr sz="2400" b="1" spc="-35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b="1" spc="-10" dirty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sz="2400" b="1" spc="-219" dirty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sz="2400" b="1" spc="-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400" b="1" spc="-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потрібен лист </a:t>
            </a:r>
            <a:r>
              <a:rPr lang="uk-UA" sz="2400" b="1" spc="-4" dirty="0" err="1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зобов</a:t>
            </a:r>
            <a:r>
              <a:rPr lang="en-US" sz="2400" b="1" spc="-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400" b="1" spc="-4" dirty="0" err="1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язання</a:t>
            </a:r>
            <a:r>
              <a:rPr lang="uk-UA" sz="2400" b="1" spc="-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від неєвропейської приймаючої сторони</a:t>
            </a:r>
            <a:endParaRPr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60002" marR="15238" indent="-347304">
              <a:lnSpc>
                <a:spcPts val="2929"/>
              </a:lnSpc>
              <a:spcBef>
                <a:spcPts val="69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spc="-4" dirty="0" smtClean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Прослідкуйте щоб зміст листа відповідав тому, що написано у пропозиції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12699" marR="132065">
              <a:lnSpc>
                <a:spcPts val="2929"/>
              </a:lnSpc>
            </a:pPr>
            <a:r>
              <a:rPr lang="uk-UA" sz="2400" b="1" spc="-25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Для приймаючої сторони для стажування</a:t>
            </a:r>
            <a:r>
              <a:rPr sz="2400" b="1" spc="-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400" b="1" spc="-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spc="-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лист-</a:t>
            </a:r>
            <a:r>
              <a:rPr lang="uk-UA" sz="2400" b="1" spc="-10" dirty="0" err="1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зобов</a:t>
            </a:r>
            <a:r>
              <a:rPr lang="en-US" sz="2400" b="1" spc="-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400" b="1" spc="-10" dirty="0" err="1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язання</a:t>
            </a:r>
            <a:r>
              <a:rPr sz="2400" b="1" spc="-3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spc="-10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не потрібен</a:t>
            </a:r>
            <a:r>
              <a:rPr sz="2400" b="1" spc="-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400" b="1" spc="-4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але може принести додаткові плюси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4820" y="469865"/>
            <a:ext cx="6868761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763" algn="ctr"/>
            <a:r>
              <a:rPr sz="3600" spc="-20" dirty="0">
                <a:latin typeface="Arial" pitchFamily="34" charset="0"/>
                <a:cs typeface="Arial" pitchFamily="34" charset="0"/>
              </a:rPr>
              <a:t>3</a:t>
            </a:r>
            <a:r>
              <a:rPr sz="3600" spc="-10" dirty="0">
                <a:latin typeface="Arial" pitchFamily="34" charset="0"/>
                <a:cs typeface="Arial" pitchFamily="34" charset="0"/>
              </a:rPr>
              <a:t>.</a:t>
            </a:r>
            <a:r>
              <a:rPr sz="3600" spc="-20" dirty="0">
                <a:latin typeface="Arial" pitchFamily="34" charset="0"/>
                <a:cs typeface="Arial" pitchFamily="34" charset="0"/>
              </a:rPr>
              <a:t>4</a:t>
            </a:r>
            <a:r>
              <a:rPr sz="3600" spc="-4" dirty="0">
                <a:latin typeface="Arial" pitchFamily="34" charset="0"/>
                <a:cs typeface="Arial" pitchFamily="34" charset="0"/>
              </a:rPr>
              <a:t>:</a:t>
            </a:r>
            <a:r>
              <a:rPr sz="3600" spc="5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3600" spc="-4" dirty="0" smtClean="0">
                <a:latin typeface="Arial" pitchFamily="34" charset="0"/>
                <a:cs typeface="Arial" pitchFamily="34" charset="0"/>
              </a:rPr>
              <a:t>Інфраструктура і інституційне середовище </a:t>
            </a:r>
            <a:endParaRPr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4088" y="1547554"/>
            <a:ext cx="9506712" cy="54883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108572">
              <a:lnSpc>
                <a:spcPts val="2929"/>
              </a:lnSpc>
            </a:pPr>
            <a:r>
              <a:rPr lang="uk-UA" sz="2400" b="1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Підкресліть їх </a:t>
            </a:r>
            <a:r>
              <a:rPr lang="uk-UA" sz="2400" b="1" dirty="0" err="1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зобов</a:t>
            </a:r>
            <a:r>
              <a:rPr lang="en-US" sz="2400" b="1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400" b="1" dirty="0" err="1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язання</a:t>
            </a:r>
            <a:r>
              <a:rPr lang="uk-UA" sz="2400" b="1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через опис дослідження або навчання/інфраструктури, яку приймаючі сторони надаватимуть для </a:t>
            </a:r>
            <a:r>
              <a:rPr lang="uk-UA" sz="2400" b="1" u="sng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успішного</a:t>
            </a:r>
            <a:r>
              <a:rPr lang="uk-UA" sz="2400" b="1" dirty="0" smtClean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виконання стипендіальної програми</a:t>
            </a:r>
            <a:endParaRPr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60002" indent="-347304">
              <a:spcBef>
                <a:spcPts val="490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uk-UA" sz="240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забудьте</a:t>
            </a:r>
            <a:r>
              <a:rPr lang="uk-UA"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згадати приймаючі сторони для стажування, якщо доречно.</a:t>
            </a:r>
            <a:endParaRPr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60002" marR="44444" indent="-347304">
              <a:lnSpc>
                <a:spcPts val="2929"/>
              </a:lnSpc>
              <a:spcBef>
                <a:spcPts val="670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spc="-6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Нагадайте оцінювачеві, що перелік інфраструктури/устаткування знаходиться у таблицях у 5 секції</a:t>
            </a:r>
            <a:r>
              <a:rPr sz="2400" spc="-6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Потенціал організацій, що приймають участь</a:t>
            </a:r>
            <a:r>
              <a:rPr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sz="2400" spc="-1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не дублюйте інформацію</a:t>
            </a:r>
            <a:r>
              <a:rPr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60002" marR="542227" indent="-347304">
              <a:lnSpc>
                <a:spcPts val="2929"/>
              </a:lnSpc>
              <a:spcBef>
                <a:spcPts val="57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Інфраструктура</a:t>
            </a:r>
            <a:r>
              <a:rPr sz="2400" spc="-7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sz="2400" spc="-25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pc="-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технічний та інший (офіс/лабораторія), доступ до бібліотеки та ІТ технологій, програми розвитку дослідників/штату, управління персоналом, фінансовий відділ, тощо</a:t>
            </a:r>
            <a:r>
              <a:rPr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360002" marR="5080" indent="-347304">
              <a:lnSpc>
                <a:spcPts val="2929"/>
              </a:lnSpc>
              <a:spcBef>
                <a:spcPts val="595"/>
              </a:spcBef>
              <a:buClr>
                <a:srgbClr val="008697"/>
              </a:buClr>
              <a:buFont typeface="Arial"/>
              <a:buChar char="•"/>
              <a:tabLst>
                <a:tab pos="360638" algn="l"/>
              </a:tabLst>
            </a:pPr>
            <a:r>
              <a:rPr lang="uk-UA"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Відзначте допомогу у пересуванні дослідника </a:t>
            </a:r>
            <a:r>
              <a:rPr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може допомогти </a:t>
            </a:r>
            <a:r>
              <a:rPr sz="24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sz="2400" spc="-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UR</a:t>
            </a:r>
            <a:r>
              <a:rPr sz="24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AX</a:t>
            </a:r>
            <a:r>
              <a:rPr sz="2400" spc="-2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SS)</a:t>
            </a:r>
            <a:r>
              <a:rPr lang="en-US"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4000" y="381000"/>
            <a:ext cx="7701580" cy="1033065"/>
          </a:xfrm>
          <a:prstGeom prst="rect">
            <a:avLst/>
          </a:prstGeom>
        </p:spPr>
        <p:txBody>
          <a:bodyPr vert="horz" wrap="square" lIns="0" tIns="322034" rIns="0" bIns="0" rtlCol="0">
            <a:spAutoFit/>
          </a:bodyPr>
          <a:lstStyle/>
          <a:p>
            <a:pPr marL="6350" algn="ctr"/>
            <a:r>
              <a:rPr spc="-10" dirty="0">
                <a:latin typeface="Arial" pitchFamily="34" charset="0"/>
                <a:cs typeface="Arial" pitchFamily="34" charset="0"/>
              </a:rPr>
              <a:t>5</a:t>
            </a:r>
            <a:r>
              <a:rPr spc="-4" dirty="0">
                <a:latin typeface="Arial" pitchFamily="34" charset="0"/>
                <a:cs typeface="Arial" pitchFamily="34" charset="0"/>
              </a:rPr>
              <a:t>:</a:t>
            </a:r>
            <a:r>
              <a:rPr spc="14" dirty="0">
                <a:latin typeface="Arial" pitchFamily="34" charset="0"/>
                <a:cs typeface="Arial" pitchFamily="34" charset="0"/>
              </a:rPr>
              <a:t> </a:t>
            </a:r>
            <a:r>
              <a:rPr lang="uk-UA" spc="-14" dirty="0" smtClean="0">
                <a:latin typeface="Arial" pitchFamily="34" charset="0"/>
                <a:cs typeface="Arial" pitchFamily="34" charset="0"/>
              </a:rPr>
              <a:t>Таблиця можливостей</a:t>
            </a:r>
            <a:endParaRPr spc="-4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3505526"/>
              </p:ext>
            </p:extLst>
          </p:nvPr>
        </p:nvGraphicFramePr>
        <p:xfrm>
          <a:off x="237746" y="1676400"/>
          <a:ext cx="9820654" cy="46616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5487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0657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14527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lang="uk-UA" sz="1600" b="1" spc="-10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Запитувана</a:t>
                      </a:r>
                      <a:r>
                        <a:rPr lang="uk-UA" sz="1600" b="1" spc="-10" baseline="0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інформація</a:t>
                      </a:r>
                      <a:endParaRPr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38686">
                      <a:solidFill>
                        <a:srgbClr val="FFFFFF"/>
                      </a:solidFill>
                      <a:prstDash val="solid"/>
                    </a:lnB>
                    <a:solidFill>
                      <a:srgbClr val="4F80BC"/>
                    </a:solidFill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lang="uk-UA" sz="16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Запропонований зміст</a:t>
                      </a:r>
                      <a:endParaRPr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38686">
                      <a:solidFill>
                        <a:srgbClr val="FFFFFF"/>
                      </a:solidFill>
                      <a:prstDash val="solid"/>
                    </a:lnB>
                    <a:solidFill>
                      <a:srgbClr val="4F80B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14527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Загальни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й опис (характеристика)</a:t>
                      </a:r>
                      <a:endParaRPr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38686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38686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8263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lang="uk-UA" sz="1600" spc="-25" dirty="0" smtClean="0">
                          <a:latin typeface="Times New Roman" pitchFamily="18" charset="0"/>
                          <a:cs typeface="Times New Roman" pitchFamily="18" charset="0"/>
                        </a:rPr>
                        <a:t>Роль</a:t>
                      </a:r>
                      <a:r>
                        <a:rPr lang="uk-UA" sz="1600" spc="-25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і </a:t>
                      </a:r>
                      <a:r>
                        <a:rPr lang="uk-UA" sz="1600" spc="-25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зобов</a:t>
                      </a:r>
                      <a:r>
                        <a:rPr lang="en-US" sz="1600" spc="-25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’</a:t>
                      </a:r>
                      <a:r>
                        <a:rPr lang="uk-UA" sz="1600" spc="-25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язання</a:t>
                      </a:r>
                      <a:r>
                        <a:rPr lang="uk-UA" sz="1600" spc="-25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ключових осіб (наглядач)</a:t>
                      </a:r>
                      <a:endParaRPr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393700" indent="-635">
                        <a:lnSpc>
                          <a:spcPct val="102499"/>
                        </a:lnSpc>
                      </a:pP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r>
                        <a:rPr sz="1600" spc="5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600" spc="5" dirty="0" smtClean="0">
                          <a:latin typeface="Times New Roman" pitchFamily="18" charset="0"/>
                          <a:cs typeface="Times New Roman" pitchFamily="18" charset="0"/>
                        </a:rPr>
                        <a:t>витрат часу</a:t>
                      </a:r>
                      <a:r>
                        <a:rPr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sz="1600" spc="-35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600" spc="-35" dirty="0" smtClean="0">
                          <a:latin typeface="Times New Roman" pitchFamily="18" charset="0"/>
                          <a:cs typeface="Times New Roman" pitchFamily="18" charset="0"/>
                        </a:rPr>
                        <a:t>Роль інших осіб окремо від наглядачів.</a:t>
                      </a:r>
                      <a:endParaRPr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lang="uk-UA" sz="1600" spc="-35" dirty="0" smtClean="0">
                          <a:latin typeface="Times New Roman" pitchFamily="18" charset="0"/>
                          <a:cs typeface="Times New Roman" pitchFamily="18" charset="0"/>
                        </a:rPr>
                        <a:t>Ключові дослідницькі можливості</a:t>
                      </a:r>
                      <a:r>
                        <a:rPr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інфраструктура і устаткування</a:t>
                      </a:r>
                      <a:endParaRPr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lang="ru-RU" sz="1600" spc="-25" dirty="0" smtClean="0">
                          <a:latin typeface="Times New Roman" pitchFamily="18" charset="0"/>
                          <a:cs typeface="Times New Roman" pitchFamily="18" charset="0"/>
                        </a:rPr>
                        <a:t>Те, </a:t>
                      </a:r>
                      <a:r>
                        <a:rPr lang="ru-RU" sz="1600" spc="-25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що</a:t>
                      </a:r>
                      <a:r>
                        <a:rPr lang="ru-RU" sz="1600" spc="-25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spc="-25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стосується</a:t>
                      </a:r>
                      <a:r>
                        <a:rPr lang="ru-RU" sz="1600" spc="-25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spc="-25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досліджень</a:t>
                      </a:r>
                      <a:r>
                        <a:rPr lang="ru-RU" sz="1600" spc="-25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600" spc="-25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які</a:t>
                      </a:r>
                      <a:r>
                        <a:rPr lang="ru-RU" sz="1600" spc="-25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spc="-25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будуть</a:t>
                      </a:r>
                      <a:r>
                        <a:rPr lang="ru-RU" sz="1600" spc="-25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spc="-25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проводитися</a:t>
                      </a:r>
                      <a:r>
                        <a:rPr lang="ru-RU" sz="1600" spc="-25" dirty="0" smtClean="0">
                          <a:latin typeface="Times New Roman" pitchFamily="18" charset="0"/>
                          <a:cs typeface="Times New Roman" pitchFamily="18" charset="0"/>
                        </a:rPr>
                        <a:t> в IF</a:t>
                      </a:r>
                      <a:endParaRPr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94918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lang="uk-UA" sz="1600" spc="-5" dirty="0" smtClean="0">
                          <a:latin typeface="Times New Roman" pitchFamily="18" charset="0"/>
                          <a:cs typeface="Times New Roman" pitchFamily="18" charset="0"/>
                        </a:rPr>
                        <a:t>Приміщення для</a:t>
                      </a:r>
                      <a:r>
                        <a:rPr lang="uk-UA" sz="1600" spc="-5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незалежних досліджень</a:t>
                      </a:r>
                      <a:r>
                        <a:rPr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138430">
                        <a:lnSpc>
                          <a:spcPct val="101899"/>
                        </a:lnSpc>
                      </a:pPr>
                      <a:r>
                        <a:rPr lang="uk-UA" sz="1600" spc="-125" dirty="0" smtClean="0">
                          <a:latin typeface="Times New Roman" pitchFamily="18" charset="0"/>
                          <a:cs typeface="Times New Roman" pitchFamily="18" charset="0"/>
                        </a:rPr>
                        <a:t>Відповідь</a:t>
                      </a:r>
                      <a:r>
                        <a:rPr lang="uk-UA" sz="1600" spc="-125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так/ні. Поясніть де приміщення розташовані. Приклад: </a:t>
                      </a:r>
                      <a:r>
                        <a:rPr sz="1600" spc="-35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sz="1600" spc="-10" dirty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sz="1600" spc="-15" dirty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sz="1600" spc="5" dirty="0"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sz="1600" spc="10" dirty="0">
                          <a:latin typeface="Times New Roman" pitchFamily="18" charset="0"/>
                          <a:cs typeface="Times New Roman" pitchFamily="18" charset="0"/>
                        </a:rPr>
                        <a:t>la</a:t>
                      </a:r>
                      <a:r>
                        <a:rPr sz="1600" spc="5" dirty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sz="1600" spc="-7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sz="1600" spc="5" dirty="0">
                          <a:latin typeface="Times New Roman" pitchFamily="18" charset="0"/>
                          <a:cs typeface="Times New Roman" pitchFamily="18" charset="0"/>
                        </a:rPr>
                        <a:t>wh</a:t>
                      </a: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sz="1600" spc="-20" dirty="0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e </a:t>
                      </a:r>
                      <a:r>
                        <a:rPr sz="1600" spc="5" dirty="0">
                          <a:latin typeface="Times New Roman" pitchFamily="18" charset="0"/>
                          <a:cs typeface="Times New Roman" pitchFamily="18" charset="0"/>
                        </a:rPr>
                        <a:t>th</a:t>
                      </a: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sz="1600" spc="-25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sz="1600" spc="-20" dirty="0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sz="1600" spc="5" dirty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sz="1600" spc="10" dirty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sz="1600" spc="-20" dirty="0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sz="1600" spc="5" dirty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sz="1600" spc="-45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sz="1600" spc="5" dirty="0"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sz="1600" spc="-20" dirty="0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sz="1600" spc="-10" dirty="0"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sz="1600" spc="5" dirty="0">
                          <a:latin typeface="Times New Roman" pitchFamily="18" charset="0"/>
                          <a:cs typeface="Times New Roman" pitchFamily="18" charset="0"/>
                        </a:rPr>
                        <a:t>is</a:t>
                      </a: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es</a:t>
                      </a:r>
                      <a:r>
                        <a:rPr sz="1600" spc="-45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sz="1600" spc="10" dirty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sz="1600" spc="-20" dirty="0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e </a:t>
                      </a:r>
                      <a:r>
                        <a:rPr sz="1600" spc="5" dirty="0"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sz="1600" spc="-20" dirty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sz="1600" spc="-15" dirty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sz="1600" spc="-20" dirty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sz="1600" spc="5" dirty="0"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sz="1600" spc="-35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sz="1600" spc="-10" dirty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sz="1600" spc="-35" dirty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sz="1600" spc="10" dirty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sz="1600" spc="-10" dirty="0"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sz="1600" spc="5" dirty="0">
                          <a:latin typeface="Times New Roman" pitchFamily="18" charset="0"/>
                          <a:cs typeface="Times New Roman" pitchFamily="18" charset="0"/>
                        </a:rPr>
                        <a:t>pl</a:t>
                      </a: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e:</a:t>
                      </a:r>
                      <a:r>
                        <a:rPr sz="1600" spc="-55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spc="-55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Спін</a:t>
                      </a:r>
                      <a:r>
                        <a:rPr lang="ru-RU" sz="1600" spc="-55" dirty="0" smtClean="0">
                          <a:latin typeface="Times New Roman" pitchFamily="18" charset="0"/>
                          <a:cs typeface="Times New Roman" pitchFamily="18" charset="0"/>
                        </a:rPr>
                        <a:t>-аут </a:t>
                      </a:r>
                      <a:r>
                        <a:rPr lang="ru-RU" sz="1600" spc="-55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компанія</a:t>
                      </a:r>
                      <a:r>
                        <a:rPr lang="ru-RU" sz="1600" spc="-55" dirty="0" smtClean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sz="1600" spc="-55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відокремлена</a:t>
                      </a:r>
                      <a:r>
                        <a:rPr lang="ru-RU" sz="1600" spc="-55" dirty="0" smtClean="0">
                          <a:latin typeface="Times New Roman" pitchFamily="18" charset="0"/>
                          <a:cs typeface="Times New Roman" pitchFamily="18" charset="0"/>
                        </a:rPr>
                        <a:t>), яка </a:t>
                      </a:r>
                      <a:r>
                        <a:rPr lang="ru-RU" sz="1600" spc="-55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має</a:t>
                      </a:r>
                      <a:r>
                        <a:rPr lang="ru-RU" sz="1600" spc="-55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spc="-55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простір</a:t>
                      </a:r>
                      <a:r>
                        <a:rPr lang="ru-RU" sz="1600" spc="-55" dirty="0" smtClean="0">
                          <a:latin typeface="Times New Roman" pitchFamily="18" charset="0"/>
                          <a:cs typeface="Times New Roman" pitchFamily="18" charset="0"/>
                        </a:rPr>
                        <a:t> R&amp;D в </a:t>
                      </a:r>
                      <a:r>
                        <a:rPr lang="ru-RU" sz="1600" spc="-55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навчальному</a:t>
                      </a:r>
                      <a:r>
                        <a:rPr lang="ru-RU" sz="1600" spc="-55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spc="-55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закладі</a:t>
                      </a:r>
                      <a:r>
                        <a:rPr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88263">
                <a:tc>
                  <a:txBody>
                    <a:bodyPr/>
                    <a:lstStyle/>
                    <a:p>
                      <a:pPr marL="87630" marR="815340">
                        <a:lnSpc>
                          <a:spcPct val="102499"/>
                        </a:lnSpc>
                      </a:pPr>
                      <a:r>
                        <a:rPr lang="uk-UA" sz="1600" spc="-5" dirty="0" smtClean="0">
                          <a:latin typeface="Times New Roman" pitchFamily="18" charset="0"/>
                          <a:cs typeface="Times New Roman" pitchFamily="18" charset="0"/>
                        </a:rPr>
                        <a:t>Попередні залучення до досліджень і програм навчань</a:t>
                      </a:r>
                      <a:endParaRPr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123825">
                        <a:lnSpc>
                          <a:spcPct val="102499"/>
                        </a:lnSpc>
                      </a:pPr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наприклад</a:t>
                      </a:r>
                      <a:r>
                        <a:rPr sz="1600" spc="-1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sz="1600" spc="-10" dirty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sz="1600" spc="-5" dirty="0"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sz="1600" spc="1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або</a:t>
                      </a:r>
                      <a:r>
                        <a:rPr sz="1600" spc="5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sz="1600" spc="-10" dirty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sz="1600" spc="-5" dirty="0"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sz="1600" spc="1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sz="1600" spc="-5" dirty="0"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sz="1600" spc="10" dirty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sz="1600" spc="5" dirty="0">
                          <a:latin typeface="Times New Roman" pitchFamily="18" charset="0"/>
                          <a:cs typeface="Times New Roman" pitchFamily="18" charset="0"/>
                        </a:rPr>
                        <a:t>ri</a:t>
                      </a: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sz="1600" spc="-45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sz="1600" spc="-10" dirty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sz="1600" spc="5" dirty="0">
                          <a:latin typeface="Times New Roman" pitchFamily="18" charset="0"/>
                          <a:cs typeface="Times New Roman" pitchFamily="18" charset="0"/>
                        </a:rPr>
                        <a:t>uri</a:t>
                      </a: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e,</a:t>
                      </a:r>
                      <a:r>
                        <a:rPr sz="1600" spc="-25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sz="1600" spc="-10" dirty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sz="1600" spc="-20" dirty="0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sz="1600" spc="10" dirty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sz="1600" spc="5" dirty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sz="1600" spc="-10" dirty="0"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sz="1600" spc="5" dirty="0">
                          <a:latin typeface="Times New Roman" pitchFamily="18" charset="0"/>
                          <a:cs typeface="Times New Roman" pitchFamily="18" charset="0"/>
                        </a:rPr>
                        <a:t>us</a:t>
                      </a: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sz="1600" spc="-5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sz="1600" spc="-10" dirty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sz="1600" spc="5" dirty="0">
                          <a:latin typeface="Times New Roman" pitchFamily="18" charset="0"/>
                          <a:cs typeface="Times New Roman" pitchFamily="18" charset="0"/>
                        </a:rPr>
                        <a:t>tructu</a:t>
                      </a:r>
                      <a:r>
                        <a:rPr sz="1600" spc="-20" dirty="0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ed</a:t>
                      </a:r>
                      <a:r>
                        <a:rPr sz="1600" spc="-45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Do</a:t>
                      </a:r>
                      <a:r>
                        <a:rPr sz="1600" spc="5" dirty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sz="1600" spc="-20" dirty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sz="1600" spc="-20" dirty="0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sz="1600" spc="10" dirty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sz="1600" dirty="0">
                          <a:latin typeface="Times New Roman" pitchFamily="18" charset="0"/>
                          <a:cs typeface="Times New Roman" pitchFamily="18" charset="0"/>
                        </a:rPr>
                        <a:t>l </a:t>
                      </a:r>
                      <a:r>
                        <a:rPr sz="1600" spc="-5" dirty="0" err="1"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sz="1600" spc="-20" dirty="0" err="1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sz="1600" dirty="0" err="1">
                          <a:latin typeface="Times New Roman" pitchFamily="18" charset="0"/>
                          <a:cs typeface="Times New Roman" pitchFamily="18" charset="0"/>
                        </a:rPr>
                        <a:t>og</a:t>
                      </a:r>
                      <a:r>
                        <a:rPr sz="1600" spc="-20" dirty="0" err="1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sz="1600" spc="10" dirty="0" err="1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sz="1600" spc="-10" dirty="0" err="1">
                          <a:latin typeface="Times New Roman" pitchFamily="18" charset="0"/>
                          <a:cs typeface="Times New Roman" pitchFamily="18" charset="0"/>
                        </a:rPr>
                        <a:t>mm</a:t>
                      </a:r>
                      <a:r>
                        <a:rPr sz="1600" dirty="0" err="1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sz="1600" spc="5" dirty="0" err="1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  <a:endParaRPr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88263">
                <a:tc>
                  <a:txBody>
                    <a:bodyPr/>
                    <a:lstStyle/>
                    <a:p>
                      <a:pPr marL="87630" marR="891540">
                        <a:lnSpc>
                          <a:spcPct val="102499"/>
                        </a:lnSpc>
                      </a:pPr>
                      <a:r>
                        <a:rPr lang="uk-UA" sz="1600" spc="-10" dirty="0" smtClean="0">
                          <a:latin typeface="Times New Roman" pitchFamily="18" charset="0"/>
                          <a:cs typeface="Times New Roman" pitchFamily="18" charset="0"/>
                        </a:rPr>
                        <a:t>Теперішнє залучення</a:t>
                      </a:r>
                      <a:r>
                        <a:rPr lang="uk-UA" sz="1600" spc="-1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до досліджень і програм навчань</a:t>
                      </a:r>
                      <a:endParaRPr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lang="uk-UA" sz="1600" spc="-10" dirty="0" smtClean="0">
                          <a:latin typeface="Times New Roman" pitchFamily="18" charset="0"/>
                          <a:cs typeface="Times New Roman" pitchFamily="18" charset="0"/>
                        </a:rPr>
                        <a:t>Так само, як вище</a:t>
                      </a:r>
                      <a:endParaRPr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85215">
                <a:tc>
                  <a:txBody>
                    <a:bodyPr/>
                    <a:lstStyle/>
                    <a:p>
                      <a:pPr marL="87630" marR="490220">
                        <a:lnSpc>
                          <a:spcPct val="102499"/>
                        </a:lnSpc>
                      </a:pPr>
                      <a:r>
                        <a:rPr lang="uk-UA" sz="1600" spc="-25" dirty="0" smtClean="0">
                          <a:latin typeface="Times New Roman" pitchFamily="18" charset="0"/>
                          <a:cs typeface="Times New Roman" pitchFamily="18" charset="0"/>
                        </a:rPr>
                        <a:t>Відповідні публікації і/або дослідження/інноваційні</a:t>
                      </a:r>
                      <a:r>
                        <a:rPr lang="uk-UA" sz="1600" spc="-25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продукти</a:t>
                      </a:r>
                      <a:endParaRPr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lang="uk-UA" sz="1600" spc="-25" dirty="0" smtClean="0">
                          <a:latin typeface="Times New Roman" pitchFamily="18" charset="0"/>
                          <a:cs typeface="Times New Roman" pitchFamily="18" charset="0"/>
                        </a:rPr>
                        <a:t>Відповідні до</a:t>
                      </a:r>
                      <a:r>
                        <a:rPr lang="uk-UA" sz="1600" spc="-25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дослідження, що буде виконуватись у </a:t>
                      </a:r>
                      <a:r>
                        <a:rPr sz="1600" spc="-5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4400" y="612577"/>
            <a:ext cx="8534400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sz="4000" dirty="0" err="1" smtClean="0">
                <a:latin typeface="Arial" pitchFamily="34" charset="0"/>
                <a:cs typeface="Arial" pitchFamily="34" charset="0"/>
              </a:rPr>
              <a:t>Європейська</a:t>
            </a:r>
            <a:r>
              <a:rPr lang="uk-UA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4000" dirty="0" err="1" smtClean="0">
                <a:latin typeface="Arial" pitchFamily="34" charset="0"/>
                <a:cs typeface="Arial" pitchFamily="34" charset="0"/>
              </a:rPr>
              <a:t>стипенді</a:t>
            </a:r>
            <a:r>
              <a:rPr lang="uk-UA" sz="4000" dirty="0" err="1" smtClean="0">
                <a:latin typeface="Arial" pitchFamily="34" charset="0"/>
                <a:cs typeface="Arial" pitchFamily="34" charset="0"/>
              </a:rPr>
              <a:t>альна</a:t>
            </a:r>
            <a:r>
              <a:rPr lang="uk-UA" sz="4000" dirty="0" smtClean="0">
                <a:latin typeface="Arial" pitchFamily="34" charset="0"/>
                <a:cs typeface="Arial" pitchFamily="34" charset="0"/>
              </a:rPr>
              <a:t> програма </a:t>
            </a:r>
            <a:r>
              <a:rPr sz="4000" dirty="0" smtClean="0">
                <a:latin typeface="Arial" pitchFamily="34" charset="0"/>
                <a:cs typeface="Arial" pitchFamily="34" charset="0"/>
              </a:rPr>
              <a:t>–</a:t>
            </a:r>
            <a:r>
              <a:rPr sz="4000" spc="-4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4000" dirty="0">
                <a:latin typeface="Arial" pitchFamily="34" charset="0"/>
                <a:cs typeface="Arial" pitchFamily="34" charset="0"/>
              </a:rPr>
              <a:t>чотири панелі</a:t>
            </a:r>
          </a:p>
        </p:txBody>
      </p:sp>
      <p:sp>
        <p:nvSpPr>
          <p:cNvPr id="4" name="object 4"/>
          <p:cNvSpPr/>
          <p:nvPr/>
        </p:nvSpPr>
        <p:spPr>
          <a:xfrm>
            <a:off x="3666744" y="2206752"/>
            <a:ext cx="5736335" cy="19964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943653" y="2363470"/>
            <a:ext cx="5255895" cy="15645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6034" marR="10793" indent="-173335">
              <a:lnSpc>
                <a:spcPct val="101299"/>
              </a:lnSpc>
              <a:buFont typeface="Calibri"/>
              <a:buChar char="•"/>
              <a:tabLst>
                <a:tab pos="186669" algn="l"/>
              </a:tabLst>
            </a:pPr>
            <a:r>
              <a:rPr sz="1600" spc="10" dirty="0">
                <a:latin typeface="Times New Roman" pitchFamily="18" charset="0"/>
                <a:cs typeface="Times New Roman" pitchFamily="18" charset="0"/>
              </a:rPr>
              <a:t>Для</a:t>
            </a:r>
            <a:r>
              <a:rPr sz="1600" spc="4" dirty="0">
                <a:latin typeface="Times New Roman" pitchFamily="18" charset="0"/>
                <a:cs typeface="Times New Roman" pitchFamily="18" charset="0"/>
              </a:rPr>
              <a:t> тих, 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хто</a:t>
            </a:r>
            <a:r>
              <a:rPr sz="16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прямує</a:t>
            </a:r>
            <a:r>
              <a:rPr sz="16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до</a:t>
            </a:r>
            <a:r>
              <a:rPr sz="16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Європи</a:t>
            </a:r>
            <a:r>
              <a:rPr sz="16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sz="16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пер</a:t>
            </a:r>
            <a:r>
              <a:rPr sz="1600" spc="4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сувається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sz="1600" spc="4" dirty="0">
                <a:latin typeface="Times New Roman" pitchFamily="18" charset="0"/>
                <a:cs typeface="Times New Roman" pitchFamily="18" charset="0"/>
              </a:rPr>
              <a:t> її 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межах</a:t>
            </a:r>
            <a:endParaRPr sz="1600" dirty="0">
              <a:latin typeface="Times New Roman" pitchFamily="18" charset="0"/>
              <a:cs typeface="Times New Roman" pitchFamily="18" charset="0"/>
            </a:endParaRPr>
          </a:p>
          <a:p>
            <a:pPr marL="186034" marR="5080" indent="-173335">
              <a:lnSpc>
                <a:spcPts val="2010"/>
              </a:lnSpc>
              <a:spcBef>
                <a:spcPts val="380"/>
              </a:spcBef>
              <a:buClr>
                <a:srgbClr val="000000"/>
              </a:buClr>
              <a:buFont typeface="Calibri"/>
              <a:buChar char="•"/>
              <a:tabLst>
                <a:tab pos="186669" algn="l"/>
              </a:tabLst>
            </a:pPr>
            <a:r>
              <a:rPr sz="1600" b="1" spc="10" dirty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Правило</a:t>
            </a:r>
            <a:r>
              <a:rPr sz="1600" b="1" spc="4" dirty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b="1" spc="10" dirty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мобільност</a:t>
            </a:r>
            <a:r>
              <a:rPr sz="1600" b="1" spc="-4" dirty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sz="1600" b="1" spc="4" dirty="0">
                <a:solidFill>
                  <a:srgbClr val="008697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sz="1600" spc="10" dirty="0" err="1" smtClean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uk-UA" sz="1600" spc="10" dirty="0" smtClean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явку</a:t>
            </a:r>
            <a:r>
              <a:rPr sz="1600" spc="4" dirty="0" smtClean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sz="1600" spc="4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подавати</a:t>
            </a:r>
            <a:r>
              <a:rPr sz="1600" spc="4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sz="1600" spc="4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той, </a:t>
            </a:r>
            <a:r>
              <a:rPr sz="1600" spc="1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хто</a:t>
            </a:r>
            <a:r>
              <a:rPr sz="1600" spc="4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прожив</a:t>
            </a:r>
            <a:r>
              <a:rPr sz="1600" spc="4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sz="1600" spc="4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sz="160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b="1" spc="1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sz="1600" b="1" spc="4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b="1" spc="1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місяців</a:t>
            </a:r>
            <a:r>
              <a:rPr sz="1600" b="1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sz="1600" spc="4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останні</a:t>
            </a:r>
            <a:r>
              <a:rPr sz="1600" spc="4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b="1" spc="1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sz="1600" b="1" spc="10" dirty="0" err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роки</a:t>
            </a:r>
            <a:r>
              <a:rPr sz="1600" b="1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spc="10" dirty="0" smtClean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у приймаючій</a:t>
            </a:r>
            <a:r>
              <a:rPr sz="1600" spc="4" dirty="0" smtClean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4" dirty="0" err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країні</a:t>
            </a:r>
            <a:r>
              <a:rPr sz="1600" spc="4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 err="1" smtClean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до</a:t>
            </a:r>
            <a:r>
              <a:rPr sz="1600" spc="4" dirty="0" smtClean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завершення</a:t>
            </a:r>
            <a:r>
              <a:rPr sz="1600" spc="4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терміну</a:t>
            </a:r>
            <a:r>
              <a:rPr sz="1600" spc="4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дії</a:t>
            </a:r>
            <a:r>
              <a:rPr sz="1600" spc="1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 err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конкурсу</a:t>
            </a:r>
            <a:r>
              <a:rPr sz="160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 err="1" smtClean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заявок</a:t>
            </a:r>
            <a:endParaRPr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69391" y="1975105"/>
            <a:ext cx="3209925" cy="2459990"/>
          </a:xfrm>
          <a:custGeom>
            <a:avLst/>
            <a:gdLst/>
            <a:ahLst/>
            <a:cxnLst/>
            <a:rect l="l" t="t" r="r" b="b"/>
            <a:pathLst>
              <a:path w="3209925" h="2459990">
                <a:moveTo>
                  <a:pt x="3209543" y="2048255"/>
                </a:moveTo>
                <a:lnTo>
                  <a:pt x="3209543" y="408431"/>
                </a:lnTo>
                <a:lnTo>
                  <a:pt x="3208189" y="374936"/>
                </a:lnTo>
                <a:lnTo>
                  <a:pt x="3197672" y="310287"/>
                </a:lnTo>
                <a:lnTo>
                  <a:pt x="3177444" y="249459"/>
                </a:lnTo>
                <a:lnTo>
                  <a:pt x="3148346" y="193295"/>
                </a:lnTo>
                <a:lnTo>
                  <a:pt x="3111220" y="142636"/>
                </a:lnTo>
                <a:lnTo>
                  <a:pt x="3066907" y="98323"/>
                </a:lnTo>
                <a:lnTo>
                  <a:pt x="3016248" y="61196"/>
                </a:lnTo>
                <a:lnTo>
                  <a:pt x="2960084" y="32099"/>
                </a:lnTo>
                <a:lnTo>
                  <a:pt x="2899256" y="11871"/>
                </a:lnTo>
                <a:lnTo>
                  <a:pt x="2834607" y="1354"/>
                </a:lnTo>
                <a:lnTo>
                  <a:pt x="2801111" y="0"/>
                </a:lnTo>
                <a:lnTo>
                  <a:pt x="408431" y="0"/>
                </a:lnTo>
                <a:lnTo>
                  <a:pt x="342186" y="5346"/>
                </a:lnTo>
                <a:lnTo>
                  <a:pt x="279343" y="20823"/>
                </a:lnTo>
                <a:lnTo>
                  <a:pt x="220742" y="45591"/>
                </a:lnTo>
                <a:lnTo>
                  <a:pt x="167225" y="78809"/>
                </a:lnTo>
                <a:lnTo>
                  <a:pt x="119633" y="119633"/>
                </a:lnTo>
                <a:lnTo>
                  <a:pt x="78809" y="167225"/>
                </a:lnTo>
                <a:lnTo>
                  <a:pt x="45591" y="220742"/>
                </a:lnTo>
                <a:lnTo>
                  <a:pt x="20823" y="279343"/>
                </a:lnTo>
                <a:lnTo>
                  <a:pt x="5346" y="342186"/>
                </a:lnTo>
                <a:lnTo>
                  <a:pt x="0" y="408431"/>
                </a:lnTo>
                <a:lnTo>
                  <a:pt x="0" y="2048255"/>
                </a:lnTo>
                <a:lnTo>
                  <a:pt x="5346" y="2115327"/>
                </a:lnTo>
                <a:lnTo>
                  <a:pt x="20823" y="2178832"/>
                </a:lnTo>
                <a:lnTo>
                  <a:pt x="45591" y="2237948"/>
                </a:lnTo>
                <a:lnTo>
                  <a:pt x="78809" y="2291852"/>
                </a:lnTo>
                <a:lnTo>
                  <a:pt x="119633" y="2339720"/>
                </a:lnTo>
                <a:lnTo>
                  <a:pt x="167225" y="2380731"/>
                </a:lnTo>
                <a:lnTo>
                  <a:pt x="220742" y="2414061"/>
                </a:lnTo>
                <a:lnTo>
                  <a:pt x="279343" y="2438887"/>
                </a:lnTo>
                <a:lnTo>
                  <a:pt x="342186" y="2454386"/>
                </a:lnTo>
                <a:lnTo>
                  <a:pt x="408431" y="2459735"/>
                </a:lnTo>
                <a:lnTo>
                  <a:pt x="2801111" y="2459735"/>
                </a:lnTo>
                <a:lnTo>
                  <a:pt x="2867357" y="2454386"/>
                </a:lnTo>
                <a:lnTo>
                  <a:pt x="2930200" y="2438887"/>
                </a:lnTo>
                <a:lnTo>
                  <a:pt x="2988801" y="2414061"/>
                </a:lnTo>
                <a:lnTo>
                  <a:pt x="3042318" y="2380731"/>
                </a:lnTo>
                <a:lnTo>
                  <a:pt x="3089909" y="2339720"/>
                </a:lnTo>
                <a:lnTo>
                  <a:pt x="3130734" y="2291852"/>
                </a:lnTo>
                <a:lnTo>
                  <a:pt x="3163951" y="2237948"/>
                </a:lnTo>
                <a:lnTo>
                  <a:pt x="3188719" y="2178832"/>
                </a:lnTo>
                <a:lnTo>
                  <a:pt x="3204197" y="2115327"/>
                </a:lnTo>
                <a:lnTo>
                  <a:pt x="3209543" y="2048255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57201" y="1959864"/>
            <a:ext cx="3237230" cy="2487295"/>
          </a:xfrm>
          <a:custGeom>
            <a:avLst/>
            <a:gdLst/>
            <a:ahLst/>
            <a:cxnLst/>
            <a:rect l="l" t="t" r="r" b="b"/>
            <a:pathLst>
              <a:path w="3237229" h="2487295">
                <a:moveTo>
                  <a:pt x="3236975" y="2063495"/>
                </a:moveTo>
                <a:lnTo>
                  <a:pt x="3236975" y="423671"/>
                </a:lnTo>
                <a:lnTo>
                  <a:pt x="3233927" y="380999"/>
                </a:lnTo>
                <a:lnTo>
                  <a:pt x="3227831" y="338327"/>
                </a:lnTo>
                <a:lnTo>
                  <a:pt x="3203447" y="259079"/>
                </a:lnTo>
                <a:lnTo>
                  <a:pt x="3185159" y="222503"/>
                </a:lnTo>
                <a:lnTo>
                  <a:pt x="3163823" y="185927"/>
                </a:lnTo>
                <a:lnTo>
                  <a:pt x="3139439" y="155447"/>
                </a:lnTo>
                <a:lnTo>
                  <a:pt x="3112007" y="124967"/>
                </a:lnTo>
                <a:lnTo>
                  <a:pt x="3081527" y="97535"/>
                </a:lnTo>
                <a:lnTo>
                  <a:pt x="3047999" y="73151"/>
                </a:lnTo>
                <a:lnTo>
                  <a:pt x="3014471" y="51815"/>
                </a:lnTo>
                <a:lnTo>
                  <a:pt x="2977895" y="33527"/>
                </a:lnTo>
                <a:lnTo>
                  <a:pt x="2898647" y="9143"/>
                </a:lnTo>
                <a:lnTo>
                  <a:pt x="2855975" y="3047"/>
                </a:lnTo>
                <a:lnTo>
                  <a:pt x="2813303" y="0"/>
                </a:lnTo>
                <a:lnTo>
                  <a:pt x="420623" y="0"/>
                </a:lnTo>
                <a:lnTo>
                  <a:pt x="377951" y="3047"/>
                </a:lnTo>
                <a:lnTo>
                  <a:pt x="335279" y="9143"/>
                </a:lnTo>
                <a:lnTo>
                  <a:pt x="256031" y="33527"/>
                </a:lnTo>
                <a:lnTo>
                  <a:pt x="219455" y="51815"/>
                </a:lnTo>
                <a:lnTo>
                  <a:pt x="185927" y="73151"/>
                </a:lnTo>
                <a:lnTo>
                  <a:pt x="152399" y="97535"/>
                </a:lnTo>
                <a:lnTo>
                  <a:pt x="121919" y="124967"/>
                </a:lnTo>
                <a:lnTo>
                  <a:pt x="94487" y="155447"/>
                </a:lnTo>
                <a:lnTo>
                  <a:pt x="70103" y="188975"/>
                </a:lnTo>
                <a:lnTo>
                  <a:pt x="48767" y="222503"/>
                </a:lnTo>
                <a:lnTo>
                  <a:pt x="30479" y="259079"/>
                </a:lnTo>
                <a:lnTo>
                  <a:pt x="6095" y="338327"/>
                </a:lnTo>
                <a:lnTo>
                  <a:pt x="0" y="380999"/>
                </a:lnTo>
                <a:lnTo>
                  <a:pt x="0" y="2109215"/>
                </a:lnTo>
                <a:lnTo>
                  <a:pt x="6095" y="2151887"/>
                </a:lnTo>
                <a:lnTo>
                  <a:pt x="18287" y="2191511"/>
                </a:lnTo>
                <a:lnTo>
                  <a:pt x="24383" y="2207361"/>
                </a:lnTo>
                <a:lnTo>
                  <a:pt x="24383" y="423671"/>
                </a:lnTo>
                <a:lnTo>
                  <a:pt x="27431" y="384047"/>
                </a:lnTo>
                <a:lnTo>
                  <a:pt x="33527" y="344423"/>
                </a:lnTo>
                <a:lnTo>
                  <a:pt x="42671" y="304799"/>
                </a:lnTo>
                <a:lnTo>
                  <a:pt x="54863" y="268223"/>
                </a:lnTo>
                <a:lnTo>
                  <a:pt x="91439" y="201167"/>
                </a:lnTo>
                <a:lnTo>
                  <a:pt x="115823" y="170687"/>
                </a:lnTo>
                <a:lnTo>
                  <a:pt x="201167" y="94487"/>
                </a:lnTo>
                <a:lnTo>
                  <a:pt x="268223" y="57911"/>
                </a:lnTo>
                <a:lnTo>
                  <a:pt x="304799" y="45719"/>
                </a:lnTo>
                <a:lnTo>
                  <a:pt x="380999" y="30479"/>
                </a:lnTo>
                <a:lnTo>
                  <a:pt x="423671" y="27431"/>
                </a:lnTo>
                <a:lnTo>
                  <a:pt x="2813303" y="27431"/>
                </a:lnTo>
                <a:lnTo>
                  <a:pt x="2852927" y="30479"/>
                </a:lnTo>
                <a:lnTo>
                  <a:pt x="2892551" y="36575"/>
                </a:lnTo>
                <a:lnTo>
                  <a:pt x="2932175" y="45719"/>
                </a:lnTo>
                <a:lnTo>
                  <a:pt x="2968751" y="57911"/>
                </a:lnTo>
                <a:lnTo>
                  <a:pt x="3035807" y="94487"/>
                </a:lnTo>
                <a:lnTo>
                  <a:pt x="3066287" y="118871"/>
                </a:lnTo>
                <a:lnTo>
                  <a:pt x="3121151" y="173735"/>
                </a:lnTo>
                <a:lnTo>
                  <a:pt x="3163823" y="234695"/>
                </a:lnTo>
                <a:lnTo>
                  <a:pt x="3179063" y="271271"/>
                </a:lnTo>
                <a:lnTo>
                  <a:pt x="3203447" y="344423"/>
                </a:lnTo>
                <a:lnTo>
                  <a:pt x="3209543" y="384047"/>
                </a:lnTo>
                <a:lnTo>
                  <a:pt x="3209543" y="2209799"/>
                </a:lnTo>
                <a:lnTo>
                  <a:pt x="3215639" y="2191511"/>
                </a:lnTo>
                <a:lnTo>
                  <a:pt x="3227831" y="2148839"/>
                </a:lnTo>
                <a:lnTo>
                  <a:pt x="3233927" y="2106167"/>
                </a:lnTo>
                <a:lnTo>
                  <a:pt x="3236975" y="2063495"/>
                </a:lnTo>
                <a:close/>
              </a:path>
              <a:path w="3237229" h="2487295">
                <a:moveTo>
                  <a:pt x="3209543" y="2209799"/>
                </a:moveTo>
                <a:lnTo>
                  <a:pt x="3209543" y="2063495"/>
                </a:lnTo>
                <a:lnTo>
                  <a:pt x="3206495" y="2106167"/>
                </a:lnTo>
                <a:lnTo>
                  <a:pt x="3200399" y="2145791"/>
                </a:lnTo>
                <a:lnTo>
                  <a:pt x="3179063" y="2218943"/>
                </a:lnTo>
                <a:lnTo>
                  <a:pt x="3160775" y="2255519"/>
                </a:lnTo>
                <a:lnTo>
                  <a:pt x="3142487" y="2289047"/>
                </a:lnTo>
                <a:lnTo>
                  <a:pt x="3118103" y="2316479"/>
                </a:lnTo>
                <a:lnTo>
                  <a:pt x="3093719" y="2346959"/>
                </a:lnTo>
                <a:lnTo>
                  <a:pt x="3035807" y="2395727"/>
                </a:lnTo>
                <a:lnTo>
                  <a:pt x="3002279" y="2414015"/>
                </a:lnTo>
                <a:lnTo>
                  <a:pt x="2965703" y="2432303"/>
                </a:lnTo>
                <a:lnTo>
                  <a:pt x="2929127" y="2444495"/>
                </a:lnTo>
                <a:lnTo>
                  <a:pt x="2852927" y="2459735"/>
                </a:lnTo>
                <a:lnTo>
                  <a:pt x="2813303" y="2462783"/>
                </a:lnTo>
                <a:lnTo>
                  <a:pt x="420623" y="2462783"/>
                </a:lnTo>
                <a:lnTo>
                  <a:pt x="380999" y="2459735"/>
                </a:lnTo>
                <a:lnTo>
                  <a:pt x="341375" y="2453639"/>
                </a:lnTo>
                <a:lnTo>
                  <a:pt x="301751" y="2444495"/>
                </a:lnTo>
                <a:lnTo>
                  <a:pt x="265175" y="2429255"/>
                </a:lnTo>
                <a:lnTo>
                  <a:pt x="198119" y="2392679"/>
                </a:lnTo>
                <a:lnTo>
                  <a:pt x="140207" y="2343911"/>
                </a:lnTo>
                <a:lnTo>
                  <a:pt x="91439" y="2285999"/>
                </a:lnTo>
                <a:lnTo>
                  <a:pt x="54863" y="2218943"/>
                </a:lnTo>
                <a:lnTo>
                  <a:pt x="42671" y="2182367"/>
                </a:lnTo>
                <a:lnTo>
                  <a:pt x="27431" y="2106167"/>
                </a:lnTo>
                <a:lnTo>
                  <a:pt x="24383" y="2063495"/>
                </a:lnTo>
                <a:lnTo>
                  <a:pt x="24383" y="2207361"/>
                </a:lnTo>
                <a:lnTo>
                  <a:pt x="48767" y="2267711"/>
                </a:lnTo>
                <a:lnTo>
                  <a:pt x="70103" y="2301239"/>
                </a:lnTo>
                <a:lnTo>
                  <a:pt x="94487" y="2334767"/>
                </a:lnTo>
                <a:lnTo>
                  <a:pt x="121919" y="2365247"/>
                </a:lnTo>
                <a:lnTo>
                  <a:pt x="152399" y="2392679"/>
                </a:lnTo>
                <a:lnTo>
                  <a:pt x="185927" y="2417063"/>
                </a:lnTo>
                <a:lnTo>
                  <a:pt x="219455" y="2438399"/>
                </a:lnTo>
                <a:lnTo>
                  <a:pt x="259079" y="2453639"/>
                </a:lnTo>
                <a:lnTo>
                  <a:pt x="295655" y="2468879"/>
                </a:lnTo>
                <a:lnTo>
                  <a:pt x="338327" y="2478023"/>
                </a:lnTo>
                <a:lnTo>
                  <a:pt x="377951" y="2487167"/>
                </a:lnTo>
                <a:lnTo>
                  <a:pt x="2855975" y="2487167"/>
                </a:lnTo>
                <a:lnTo>
                  <a:pt x="2898647" y="2478023"/>
                </a:lnTo>
                <a:lnTo>
                  <a:pt x="2938271" y="2468879"/>
                </a:lnTo>
                <a:lnTo>
                  <a:pt x="2977895" y="2453639"/>
                </a:lnTo>
                <a:lnTo>
                  <a:pt x="3014471" y="2435351"/>
                </a:lnTo>
                <a:lnTo>
                  <a:pt x="3051047" y="2414015"/>
                </a:lnTo>
                <a:lnTo>
                  <a:pt x="3081527" y="2389631"/>
                </a:lnTo>
                <a:lnTo>
                  <a:pt x="3112007" y="2362199"/>
                </a:lnTo>
                <a:lnTo>
                  <a:pt x="3139439" y="2334767"/>
                </a:lnTo>
                <a:lnTo>
                  <a:pt x="3163823" y="2301239"/>
                </a:lnTo>
                <a:lnTo>
                  <a:pt x="3185159" y="2264663"/>
                </a:lnTo>
                <a:lnTo>
                  <a:pt x="3203447" y="2228087"/>
                </a:lnTo>
                <a:lnTo>
                  <a:pt x="3209543" y="22097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19405" y="2953768"/>
            <a:ext cx="2546350" cy="5057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Стандартна ЄС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666744" y="4791455"/>
            <a:ext cx="5736335" cy="19933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929624" y="4895008"/>
            <a:ext cx="5269924" cy="1903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5081" marR="380321" indent="-152382">
              <a:buFont typeface="Calibri"/>
              <a:buChar char="•"/>
              <a:tabLst>
                <a:tab pos="165081" algn="l"/>
              </a:tabLst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Для тих, хто прямує до Європи або пересувається в її межах</a:t>
            </a:r>
          </a:p>
          <a:p>
            <a:pPr marL="165081" marR="139049" indent="-152382">
              <a:lnSpc>
                <a:spcPts val="1769"/>
              </a:lnSpc>
              <a:spcBef>
                <a:spcPts val="181"/>
              </a:spcBef>
              <a:buFont typeface="Calibri"/>
              <a:buChar char="•"/>
              <a:tabLst>
                <a:tab pos="165081" algn="l"/>
              </a:tabLst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Для людей, які робили перерву у кар’єрі (за будь-яких причин) щонайменше на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b="1" dirty="0">
                <a:latin typeface="Times New Roman" pitchFamily="18" charset="0"/>
                <a:cs typeface="Times New Roman" pitchFamily="18" charset="0"/>
              </a:rPr>
              <a:t>12 місяців</a:t>
            </a:r>
            <a:r>
              <a:rPr sz="1600" b="1" spc="-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перед</a:t>
            </a:r>
            <a:r>
              <a:rPr sz="1600" spc="-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закінченням строку дії </a:t>
            </a:r>
            <a:r>
              <a:rPr sz="1600" dirty="0" err="1">
                <a:latin typeface="Times New Roman" pitchFamily="18" charset="0"/>
                <a:cs typeface="Times New Roman" pitchFamily="18" charset="0"/>
              </a:rPr>
              <a:t>конкурсу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 err="1" smtClean="0">
                <a:latin typeface="Times New Roman" pitchFamily="18" charset="0"/>
                <a:cs typeface="Times New Roman" pitchFamily="18" charset="0"/>
              </a:rPr>
              <a:t>заявок</a:t>
            </a:r>
            <a:endParaRPr sz="1600" dirty="0">
              <a:latin typeface="Times New Roman" pitchFamily="18" charset="0"/>
              <a:cs typeface="Times New Roman" pitchFamily="18" charset="0"/>
            </a:endParaRPr>
          </a:p>
          <a:p>
            <a:pPr marL="165081" marR="5080" indent="-152382">
              <a:lnSpc>
                <a:spcPts val="1759"/>
              </a:lnSpc>
              <a:spcBef>
                <a:spcPts val="4"/>
              </a:spcBef>
              <a:buFont typeface="Calibri"/>
              <a:buChar char="•"/>
              <a:tabLst>
                <a:tab pos="165081" algn="l"/>
              </a:tabLst>
            </a:pPr>
            <a:r>
              <a:rPr sz="1600" dirty="0" err="1" smtClean="0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явку</a:t>
            </a:r>
            <a:r>
              <a:rPr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може подавати лише той, </a:t>
            </a:r>
            <a:r>
              <a:rPr sz="1600" dirty="0" err="1">
                <a:latin typeface="Times New Roman" pitchFamily="18" charset="0"/>
                <a:cs typeface="Times New Roman" pitchFamily="18" charset="0"/>
              </a:rPr>
              <a:t>хто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 err="1" smtClean="0">
                <a:latin typeface="Times New Roman" pitchFamily="18" charset="0"/>
                <a:cs typeface="Times New Roman" pitchFamily="18" charset="0"/>
              </a:rPr>
              <a:t>прожив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завершення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терміну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конкурсу заявок) </a:t>
            </a:r>
            <a:r>
              <a:rPr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sz="1600" spc="-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sz="1600" spc="-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b="1" dirty="0">
                <a:latin typeface="Times New Roman" pitchFamily="18" charset="0"/>
                <a:cs typeface="Times New Roman" pitchFamily="18" charset="0"/>
              </a:rPr>
              <a:t>3 років</a:t>
            </a:r>
            <a:r>
              <a:rPr sz="1600" b="1" spc="-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за останні </a:t>
            </a:r>
            <a:r>
              <a:rPr sz="1600" b="1" dirty="0">
                <a:latin typeface="Times New Roman" pitchFamily="18" charset="0"/>
                <a:cs typeface="Times New Roman" pitchFamily="18" charset="0"/>
              </a:rPr>
              <a:t>5 </a:t>
            </a:r>
            <a:r>
              <a:rPr sz="1600" b="1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sz="1600" b="1" spc="-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у приймаючій</a:t>
            </a:r>
            <a:r>
              <a:rPr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 err="1" smtClean="0">
                <a:latin typeface="Times New Roman" pitchFamily="18" charset="0"/>
                <a:cs typeface="Times New Roman" pitchFamily="18" charset="0"/>
              </a:rPr>
              <a:t>країні</a:t>
            </a:r>
            <a:endParaRPr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69391" y="4556760"/>
            <a:ext cx="3209925" cy="2463165"/>
          </a:xfrm>
          <a:custGeom>
            <a:avLst/>
            <a:gdLst/>
            <a:ahLst/>
            <a:cxnLst/>
            <a:rect l="l" t="t" r="r" b="b"/>
            <a:pathLst>
              <a:path w="3209925" h="2463165">
                <a:moveTo>
                  <a:pt x="3209543" y="2051303"/>
                </a:moveTo>
                <a:lnTo>
                  <a:pt x="3209543" y="411479"/>
                </a:lnTo>
                <a:lnTo>
                  <a:pt x="3208189" y="377962"/>
                </a:lnTo>
                <a:lnTo>
                  <a:pt x="3197672" y="313149"/>
                </a:lnTo>
                <a:lnTo>
                  <a:pt x="3177444" y="252031"/>
                </a:lnTo>
                <a:lnTo>
                  <a:pt x="3148346" y="195484"/>
                </a:lnTo>
                <a:lnTo>
                  <a:pt x="3111220" y="144388"/>
                </a:lnTo>
                <a:lnTo>
                  <a:pt x="3066907" y="99619"/>
                </a:lnTo>
                <a:lnTo>
                  <a:pt x="3016248" y="62055"/>
                </a:lnTo>
                <a:lnTo>
                  <a:pt x="2960084" y="32575"/>
                </a:lnTo>
                <a:lnTo>
                  <a:pt x="2899256" y="12056"/>
                </a:lnTo>
                <a:lnTo>
                  <a:pt x="2834607" y="1376"/>
                </a:lnTo>
                <a:lnTo>
                  <a:pt x="2801111" y="0"/>
                </a:lnTo>
                <a:lnTo>
                  <a:pt x="408431" y="0"/>
                </a:lnTo>
                <a:lnTo>
                  <a:pt x="342186" y="5431"/>
                </a:lnTo>
                <a:lnTo>
                  <a:pt x="279343" y="21140"/>
                </a:lnTo>
                <a:lnTo>
                  <a:pt x="220742" y="46250"/>
                </a:lnTo>
                <a:lnTo>
                  <a:pt x="167225" y="79881"/>
                </a:lnTo>
                <a:lnTo>
                  <a:pt x="119633" y="121157"/>
                </a:lnTo>
                <a:lnTo>
                  <a:pt x="78809" y="169200"/>
                </a:lnTo>
                <a:lnTo>
                  <a:pt x="45591" y="223131"/>
                </a:lnTo>
                <a:lnTo>
                  <a:pt x="20823" y="282074"/>
                </a:lnTo>
                <a:lnTo>
                  <a:pt x="5346" y="345149"/>
                </a:lnTo>
                <a:lnTo>
                  <a:pt x="0" y="411479"/>
                </a:lnTo>
                <a:lnTo>
                  <a:pt x="0" y="2051303"/>
                </a:lnTo>
                <a:lnTo>
                  <a:pt x="5346" y="2117634"/>
                </a:lnTo>
                <a:lnTo>
                  <a:pt x="20823" y="2180709"/>
                </a:lnTo>
                <a:lnTo>
                  <a:pt x="45591" y="2239652"/>
                </a:lnTo>
                <a:lnTo>
                  <a:pt x="78809" y="2293583"/>
                </a:lnTo>
                <a:lnTo>
                  <a:pt x="119633" y="2341625"/>
                </a:lnTo>
                <a:lnTo>
                  <a:pt x="167225" y="2382901"/>
                </a:lnTo>
                <a:lnTo>
                  <a:pt x="220742" y="2416533"/>
                </a:lnTo>
                <a:lnTo>
                  <a:pt x="279343" y="2441643"/>
                </a:lnTo>
                <a:lnTo>
                  <a:pt x="342186" y="2457352"/>
                </a:lnTo>
                <a:lnTo>
                  <a:pt x="408431" y="2462783"/>
                </a:lnTo>
                <a:lnTo>
                  <a:pt x="2801111" y="2462783"/>
                </a:lnTo>
                <a:lnTo>
                  <a:pt x="2867357" y="2457352"/>
                </a:lnTo>
                <a:lnTo>
                  <a:pt x="2930200" y="2441643"/>
                </a:lnTo>
                <a:lnTo>
                  <a:pt x="2988801" y="2416533"/>
                </a:lnTo>
                <a:lnTo>
                  <a:pt x="3042318" y="2382901"/>
                </a:lnTo>
                <a:lnTo>
                  <a:pt x="3089909" y="2341625"/>
                </a:lnTo>
                <a:lnTo>
                  <a:pt x="3130734" y="2293583"/>
                </a:lnTo>
                <a:lnTo>
                  <a:pt x="3163951" y="2239652"/>
                </a:lnTo>
                <a:lnTo>
                  <a:pt x="3188719" y="2180709"/>
                </a:lnTo>
                <a:lnTo>
                  <a:pt x="3204197" y="2117634"/>
                </a:lnTo>
                <a:lnTo>
                  <a:pt x="3209543" y="2051303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57201" y="4544568"/>
            <a:ext cx="3237230" cy="2487295"/>
          </a:xfrm>
          <a:custGeom>
            <a:avLst/>
            <a:gdLst/>
            <a:ahLst/>
            <a:cxnLst/>
            <a:rect l="l" t="t" r="r" b="b"/>
            <a:pathLst>
              <a:path w="3237229" h="2487295">
                <a:moveTo>
                  <a:pt x="3236975" y="2063495"/>
                </a:moveTo>
                <a:lnTo>
                  <a:pt x="3236975" y="423671"/>
                </a:lnTo>
                <a:lnTo>
                  <a:pt x="3233927" y="380999"/>
                </a:lnTo>
                <a:lnTo>
                  <a:pt x="3227831" y="338327"/>
                </a:lnTo>
                <a:lnTo>
                  <a:pt x="3203447" y="259079"/>
                </a:lnTo>
                <a:lnTo>
                  <a:pt x="3185159" y="222503"/>
                </a:lnTo>
                <a:lnTo>
                  <a:pt x="3163823" y="185927"/>
                </a:lnTo>
                <a:lnTo>
                  <a:pt x="3139439" y="155447"/>
                </a:lnTo>
                <a:lnTo>
                  <a:pt x="3112007" y="124967"/>
                </a:lnTo>
                <a:lnTo>
                  <a:pt x="3081527" y="97535"/>
                </a:lnTo>
                <a:lnTo>
                  <a:pt x="3047999" y="73151"/>
                </a:lnTo>
                <a:lnTo>
                  <a:pt x="3014471" y="51815"/>
                </a:lnTo>
                <a:lnTo>
                  <a:pt x="2977895" y="33527"/>
                </a:lnTo>
                <a:lnTo>
                  <a:pt x="2938271" y="18287"/>
                </a:lnTo>
                <a:lnTo>
                  <a:pt x="2898647" y="9143"/>
                </a:lnTo>
                <a:lnTo>
                  <a:pt x="2855975" y="3047"/>
                </a:lnTo>
                <a:lnTo>
                  <a:pt x="2813303" y="0"/>
                </a:lnTo>
                <a:lnTo>
                  <a:pt x="420623" y="0"/>
                </a:lnTo>
                <a:lnTo>
                  <a:pt x="377951" y="3047"/>
                </a:lnTo>
                <a:lnTo>
                  <a:pt x="335279" y="9143"/>
                </a:lnTo>
                <a:lnTo>
                  <a:pt x="295655" y="18287"/>
                </a:lnTo>
                <a:lnTo>
                  <a:pt x="256031" y="33527"/>
                </a:lnTo>
                <a:lnTo>
                  <a:pt x="219455" y="51815"/>
                </a:lnTo>
                <a:lnTo>
                  <a:pt x="185927" y="73151"/>
                </a:lnTo>
                <a:lnTo>
                  <a:pt x="152399" y="97535"/>
                </a:lnTo>
                <a:lnTo>
                  <a:pt x="121919" y="124967"/>
                </a:lnTo>
                <a:lnTo>
                  <a:pt x="94487" y="155447"/>
                </a:lnTo>
                <a:lnTo>
                  <a:pt x="70103" y="188975"/>
                </a:lnTo>
                <a:lnTo>
                  <a:pt x="48767" y="222503"/>
                </a:lnTo>
                <a:lnTo>
                  <a:pt x="30479" y="259079"/>
                </a:lnTo>
                <a:lnTo>
                  <a:pt x="6095" y="338327"/>
                </a:lnTo>
                <a:lnTo>
                  <a:pt x="0" y="380999"/>
                </a:lnTo>
                <a:lnTo>
                  <a:pt x="0" y="2109215"/>
                </a:lnTo>
                <a:lnTo>
                  <a:pt x="6095" y="2148839"/>
                </a:lnTo>
                <a:lnTo>
                  <a:pt x="18287" y="2191511"/>
                </a:lnTo>
                <a:lnTo>
                  <a:pt x="24383" y="2206142"/>
                </a:lnTo>
                <a:lnTo>
                  <a:pt x="24383" y="423671"/>
                </a:lnTo>
                <a:lnTo>
                  <a:pt x="27431" y="380999"/>
                </a:lnTo>
                <a:lnTo>
                  <a:pt x="33527" y="341375"/>
                </a:lnTo>
                <a:lnTo>
                  <a:pt x="54863" y="268223"/>
                </a:lnTo>
                <a:lnTo>
                  <a:pt x="91439" y="201167"/>
                </a:lnTo>
                <a:lnTo>
                  <a:pt x="115823" y="170687"/>
                </a:lnTo>
                <a:lnTo>
                  <a:pt x="170687" y="115823"/>
                </a:lnTo>
                <a:lnTo>
                  <a:pt x="231647" y="73151"/>
                </a:lnTo>
                <a:lnTo>
                  <a:pt x="304799" y="42671"/>
                </a:lnTo>
                <a:lnTo>
                  <a:pt x="380999" y="27431"/>
                </a:lnTo>
                <a:lnTo>
                  <a:pt x="2852927" y="27431"/>
                </a:lnTo>
                <a:lnTo>
                  <a:pt x="2892551" y="33527"/>
                </a:lnTo>
                <a:lnTo>
                  <a:pt x="2932175" y="45719"/>
                </a:lnTo>
                <a:lnTo>
                  <a:pt x="2968751" y="57911"/>
                </a:lnTo>
                <a:lnTo>
                  <a:pt x="3035807" y="94487"/>
                </a:lnTo>
                <a:lnTo>
                  <a:pt x="3066287" y="118871"/>
                </a:lnTo>
                <a:lnTo>
                  <a:pt x="3121151" y="170687"/>
                </a:lnTo>
                <a:lnTo>
                  <a:pt x="3163823" y="234695"/>
                </a:lnTo>
                <a:lnTo>
                  <a:pt x="3191255" y="304799"/>
                </a:lnTo>
                <a:lnTo>
                  <a:pt x="3203447" y="344423"/>
                </a:lnTo>
                <a:lnTo>
                  <a:pt x="3209543" y="384047"/>
                </a:lnTo>
                <a:lnTo>
                  <a:pt x="3209543" y="2208275"/>
                </a:lnTo>
                <a:lnTo>
                  <a:pt x="3227831" y="2148839"/>
                </a:lnTo>
                <a:lnTo>
                  <a:pt x="3233927" y="2106167"/>
                </a:lnTo>
                <a:lnTo>
                  <a:pt x="3236975" y="2063495"/>
                </a:lnTo>
                <a:close/>
              </a:path>
              <a:path w="3237229" h="2487295">
                <a:moveTo>
                  <a:pt x="3209543" y="2208275"/>
                </a:moveTo>
                <a:lnTo>
                  <a:pt x="3209543" y="2063495"/>
                </a:lnTo>
                <a:lnTo>
                  <a:pt x="3206495" y="2106167"/>
                </a:lnTo>
                <a:lnTo>
                  <a:pt x="3200399" y="2145791"/>
                </a:lnTo>
                <a:lnTo>
                  <a:pt x="3179063" y="2218943"/>
                </a:lnTo>
                <a:lnTo>
                  <a:pt x="3142487" y="2285999"/>
                </a:lnTo>
                <a:lnTo>
                  <a:pt x="3118103" y="2316479"/>
                </a:lnTo>
                <a:lnTo>
                  <a:pt x="3066287" y="2371343"/>
                </a:lnTo>
                <a:lnTo>
                  <a:pt x="3002279" y="2414015"/>
                </a:lnTo>
                <a:lnTo>
                  <a:pt x="2929127" y="2444495"/>
                </a:lnTo>
                <a:lnTo>
                  <a:pt x="2852927" y="2459735"/>
                </a:lnTo>
                <a:lnTo>
                  <a:pt x="2813303" y="2462783"/>
                </a:lnTo>
                <a:lnTo>
                  <a:pt x="420623" y="2462783"/>
                </a:lnTo>
                <a:lnTo>
                  <a:pt x="380999" y="2459735"/>
                </a:lnTo>
                <a:lnTo>
                  <a:pt x="341375" y="2453639"/>
                </a:lnTo>
                <a:lnTo>
                  <a:pt x="301751" y="2444495"/>
                </a:lnTo>
                <a:lnTo>
                  <a:pt x="265175" y="2429255"/>
                </a:lnTo>
                <a:lnTo>
                  <a:pt x="198119" y="2392679"/>
                </a:lnTo>
                <a:lnTo>
                  <a:pt x="140207" y="2343911"/>
                </a:lnTo>
                <a:lnTo>
                  <a:pt x="91439" y="2285999"/>
                </a:lnTo>
                <a:lnTo>
                  <a:pt x="54863" y="2218943"/>
                </a:lnTo>
                <a:lnTo>
                  <a:pt x="42671" y="2182367"/>
                </a:lnTo>
                <a:lnTo>
                  <a:pt x="33527" y="2142743"/>
                </a:lnTo>
                <a:lnTo>
                  <a:pt x="27431" y="2103119"/>
                </a:lnTo>
                <a:lnTo>
                  <a:pt x="24383" y="2063495"/>
                </a:lnTo>
                <a:lnTo>
                  <a:pt x="24383" y="2206142"/>
                </a:lnTo>
                <a:lnTo>
                  <a:pt x="33527" y="2228087"/>
                </a:lnTo>
                <a:lnTo>
                  <a:pt x="48767" y="2267711"/>
                </a:lnTo>
                <a:lnTo>
                  <a:pt x="70103" y="2301239"/>
                </a:lnTo>
                <a:lnTo>
                  <a:pt x="94487" y="2334767"/>
                </a:lnTo>
                <a:lnTo>
                  <a:pt x="121919" y="2362199"/>
                </a:lnTo>
                <a:lnTo>
                  <a:pt x="152399" y="2389631"/>
                </a:lnTo>
                <a:lnTo>
                  <a:pt x="185927" y="2414015"/>
                </a:lnTo>
                <a:lnTo>
                  <a:pt x="219455" y="2435351"/>
                </a:lnTo>
                <a:lnTo>
                  <a:pt x="259079" y="2453639"/>
                </a:lnTo>
                <a:lnTo>
                  <a:pt x="295655" y="2468879"/>
                </a:lnTo>
                <a:lnTo>
                  <a:pt x="338327" y="2478023"/>
                </a:lnTo>
                <a:lnTo>
                  <a:pt x="377951" y="2484119"/>
                </a:lnTo>
                <a:lnTo>
                  <a:pt x="420623" y="2487167"/>
                </a:lnTo>
                <a:lnTo>
                  <a:pt x="2813303" y="2487167"/>
                </a:lnTo>
                <a:lnTo>
                  <a:pt x="2855975" y="2484119"/>
                </a:lnTo>
                <a:lnTo>
                  <a:pt x="2898647" y="2478023"/>
                </a:lnTo>
                <a:lnTo>
                  <a:pt x="2938271" y="2468879"/>
                </a:lnTo>
                <a:lnTo>
                  <a:pt x="2977895" y="2453639"/>
                </a:lnTo>
                <a:lnTo>
                  <a:pt x="3014471" y="2435351"/>
                </a:lnTo>
                <a:lnTo>
                  <a:pt x="3051047" y="2414015"/>
                </a:lnTo>
                <a:lnTo>
                  <a:pt x="3081527" y="2389631"/>
                </a:lnTo>
                <a:lnTo>
                  <a:pt x="3112007" y="2362199"/>
                </a:lnTo>
                <a:lnTo>
                  <a:pt x="3139439" y="2331719"/>
                </a:lnTo>
                <a:lnTo>
                  <a:pt x="3163823" y="2301239"/>
                </a:lnTo>
                <a:lnTo>
                  <a:pt x="3185159" y="2264663"/>
                </a:lnTo>
                <a:lnTo>
                  <a:pt x="3203447" y="2228087"/>
                </a:lnTo>
                <a:lnTo>
                  <a:pt x="3209543" y="22082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410476" y="5255012"/>
            <a:ext cx="1332865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6033" marR="5080" indent="-93969">
              <a:lnSpc>
                <a:spcPts val="3520"/>
              </a:lnSpc>
            </a:pP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Рестарт кар'ри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1" y="3152255"/>
            <a:ext cx="8686799" cy="10464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lang="uk-UA" sz="6700" spc="-10" dirty="0" smtClean="0"/>
              <a:t>Модель фінансування</a:t>
            </a:r>
            <a:endParaRPr sz="670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381000" y="3505200"/>
            <a:ext cx="9217025" cy="27539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78734" marR="598735" indent="-466035">
              <a:lnSpc>
                <a:spcPct val="79000"/>
              </a:lnSpc>
              <a:buClr>
                <a:srgbClr val="008697"/>
              </a:buClr>
              <a:buFont typeface="Arial"/>
              <a:buChar char="•"/>
              <a:tabLst>
                <a:tab pos="479369" algn="l"/>
              </a:tabLst>
            </a:pPr>
            <a:r>
              <a:rPr lang="ru-RU" sz="2400" spc="-35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Заробітна</a:t>
            </a:r>
            <a:r>
              <a:rPr lang="ru-RU" sz="2400" spc="-3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плата в рамках </a:t>
            </a:r>
            <a:r>
              <a:rPr lang="ru-RU" sz="2400" spc="-35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sz="2400" spc="-4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400" spc="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проживання</a:t>
            </a:r>
            <a:r>
              <a:rPr lang="ru-RU" sz="2400" spc="-6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400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spc="-4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пересування</a:t>
            </a:r>
            <a:r>
              <a:rPr lang="ru-RU"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spc="-7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400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spc="-6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сім’я</a:t>
            </a:r>
            <a:r>
              <a:rPr lang="ru-RU" sz="24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spc="-14" dirty="0" smtClean="0">
              <a:solidFill>
                <a:srgbClr val="3F3F3F"/>
              </a:solidFill>
              <a:latin typeface="Times New Roman" pitchFamily="18" charset="0"/>
              <a:cs typeface="Times New Roman" pitchFamily="18" charset="0"/>
            </a:endParaRPr>
          </a:p>
          <a:p>
            <a:pPr marL="478734" marR="598735" indent="-466035">
              <a:lnSpc>
                <a:spcPct val="79000"/>
              </a:lnSpc>
              <a:buClr>
                <a:srgbClr val="008697"/>
              </a:buClr>
              <a:buFont typeface="Arial"/>
              <a:buChar char="•"/>
              <a:tabLst>
                <a:tab pos="479369" algn="l"/>
              </a:tabLst>
            </a:pPr>
            <a:r>
              <a:rPr lang="ru-RU" sz="2400" spc="-14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sz="2400" spc="-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spc="-14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таблиці</a:t>
            </a:r>
            <a:r>
              <a:rPr lang="ru-RU" sz="2400" spc="-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spc="-14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включають</a:t>
            </a:r>
            <a:r>
              <a:rPr lang="ru-RU" sz="2400" spc="-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spc="-14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2400" spc="-1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spc="-14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працівника</a:t>
            </a:r>
            <a:r>
              <a:rPr lang="ru-RU"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spc="-2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spc="-2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пенсійні</a:t>
            </a:r>
            <a:r>
              <a:rPr lang="ru-RU" sz="2400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spc="-2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виплати</a:t>
            </a:r>
            <a:r>
              <a:rPr lang="ru-RU" sz="2400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spc="-20" dirty="0" err="1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400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478734" marR="5080" indent="-466035">
              <a:lnSpc>
                <a:spcPct val="79000"/>
              </a:lnSpc>
              <a:spcBef>
                <a:spcPts val="505"/>
              </a:spcBef>
              <a:buClr>
                <a:srgbClr val="008697"/>
              </a:buClr>
              <a:buFont typeface="Arial"/>
              <a:buChar char="•"/>
              <a:tabLst>
                <a:tab pos="479369" algn="l"/>
              </a:tabLst>
            </a:pPr>
            <a:r>
              <a:rPr lang="uk-UA" sz="2400" spc="-1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До проживання додається коефіцієнт країни</a:t>
            </a:r>
            <a:r>
              <a:rPr sz="2400" spc="-6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sz="2400" spc="-2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1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113</a:t>
            </a:r>
            <a:r>
              <a:rPr sz="2400" spc="-2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sz="2400" spc="-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uk-UA" sz="2400" spc="-5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для Ірландії</a:t>
            </a:r>
            <a:r>
              <a:rPr sz="24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sz="2400" spc="-4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1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68</a:t>
            </a:r>
            <a:r>
              <a:rPr sz="2400" spc="-2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sz="2400" spc="-1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uk-UA" sz="2400" spc="-5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для Румунії</a:t>
            </a:r>
            <a:r>
              <a:rPr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sz="24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sz="2400" spc="-7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pc="-35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для</a:t>
            </a:r>
            <a:r>
              <a:rPr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4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GF</a:t>
            </a:r>
            <a:r>
              <a:rPr sz="2400" spc="-35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uk-UA" sz="24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різні </a:t>
            </a:r>
            <a:r>
              <a:rPr lang="uk-UA" sz="24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коефіцієнти</a:t>
            </a:r>
            <a:r>
              <a:rPr sz="24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478734" marR="686990" indent="-466035">
              <a:lnSpc>
                <a:spcPct val="79000"/>
              </a:lnSpc>
              <a:spcBef>
                <a:spcPts val="505"/>
              </a:spcBef>
              <a:buClr>
                <a:srgbClr val="008697"/>
              </a:buClr>
              <a:buFont typeface="Arial"/>
              <a:buChar char="•"/>
              <a:tabLst>
                <a:tab pos="479369" algn="l"/>
              </a:tabLst>
            </a:pPr>
            <a:r>
              <a:rPr lang="uk-UA"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Очікувана заробітна плата у </a:t>
            </a:r>
            <a:r>
              <a:rPr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відносно податків на працівника, соціального забезпечення</a:t>
            </a:r>
            <a:r>
              <a:rPr lang="uk-UA" sz="2400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і пенсійних відрахувань</a:t>
            </a:r>
            <a:r>
              <a:rPr sz="2400" spc="-4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uk-UA" sz="2400" spc="-4" dirty="0" smtClean="0">
              <a:solidFill>
                <a:srgbClr val="3F3F3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94760206"/>
              </p:ext>
            </p:extLst>
          </p:nvPr>
        </p:nvGraphicFramePr>
        <p:xfrm>
          <a:off x="304800" y="762000"/>
          <a:ext cx="9457939" cy="26479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030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2704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3009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3009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0019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60019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746759">
                <a:tc rowSpan="2">
                  <a:txBody>
                    <a:bodyPr/>
                    <a:lstStyle/>
                    <a:p>
                      <a:pPr marL="499109" marR="39370" indent="-27940">
                        <a:lnSpc>
                          <a:spcPct val="102499"/>
                        </a:lnSpc>
                      </a:pPr>
                      <a:r>
                        <a:rPr lang="uk-UA" sz="1600" b="1" spc="-5" dirty="0" smtClean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Категорії витрат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7"/>
                        </a:spcBef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  <a:p>
                      <a:pPr marL="66675" marR="38735">
                        <a:lnSpc>
                          <a:spcPct val="101899"/>
                        </a:lnSpc>
                      </a:pP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6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ł</a:t>
                      </a:r>
                      <a:r>
                        <a:rPr sz="16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6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 </a:t>
                      </a:r>
                      <a:r>
                        <a:rPr sz="16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6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38686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38686">
                      <a:solidFill>
                        <a:srgbClr val="FFFFFF"/>
                      </a:solidFill>
                      <a:prstDash val="solid"/>
                    </a:lnB>
                    <a:solidFill>
                      <a:srgbClr val="4F80BC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lang="uk-UA" sz="2000" b="1" spc="-5" dirty="0" smtClean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Витрати дослідника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  <a:p>
                      <a:pPr marL="5143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lang="uk-UA" sz="1600" b="1" spc="-5" dirty="0" smtClean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</a:t>
                      </a:r>
                      <a:r>
                        <a:rPr lang="uk-UA" sz="1600" b="1" spc="-5" baseline="0" dirty="0" smtClean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МІСЯЦЬ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8686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38686">
                      <a:solidFill>
                        <a:srgbClr val="FFFFFF"/>
                      </a:solidFill>
                      <a:prstDash val="solid"/>
                    </a:lnB>
                    <a:solidFill>
                      <a:srgbClr val="4F80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lang="uk-UA" sz="2000" b="1" spc="5" dirty="0" smtClean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Інституційні витрати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lang="uk-UA" sz="1600" b="1" spc="-5" dirty="0" smtClean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 МІСЯЦЬ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38686">
                      <a:solidFill>
                        <a:srgbClr val="FFFFFF"/>
                      </a:solidFill>
                      <a:prstDash val="solid"/>
                    </a:lnB>
                    <a:solidFill>
                      <a:srgbClr val="4F80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6128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38686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38686">
                      <a:solidFill>
                        <a:srgbClr val="FFFFFF"/>
                      </a:solidFill>
                      <a:prstDash val="solid"/>
                    </a:lnB>
                    <a:solidFill>
                      <a:srgbClr val="4F80BC"/>
                    </a:solidFill>
                  </a:tcPr>
                </a:tc>
                <a:tc>
                  <a:txBody>
                    <a:bodyPr/>
                    <a:lstStyle/>
                    <a:p>
                      <a:pPr marL="629285" marR="59690" indent="-576580">
                        <a:lnSpc>
                          <a:spcPct val="102499"/>
                        </a:lnSpc>
                      </a:pPr>
                      <a:r>
                        <a:rPr lang="uk-UA" sz="1600" spc="5" dirty="0" smtClean="0">
                          <a:latin typeface="Calibri"/>
                          <a:cs typeface="Calibri"/>
                        </a:rPr>
                        <a:t>Проживання</a:t>
                      </a:r>
                      <a:r>
                        <a:rPr sz="1600" spc="5" dirty="0" smtClean="0">
                          <a:latin typeface="Calibri"/>
                          <a:cs typeface="Calibri"/>
                        </a:rPr>
                        <a:t>(</a:t>
                      </a:r>
                      <a:r>
                        <a:rPr sz="1600" spc="10" dirty="0" smtClean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0" marR="0" marT="0" marB="0">
                    <a:lnL w="38686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38686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34645" marR="321945" indent="-635" algn="ctr">
                        <a:lnSpc>
                          <a:spcPct val="101899"/>
                        </a:lnSpc>
                      </a:pPr>
                      <a:r>
                        <a:rPr lang="uk-UA" sz="1600" spc="-5" dirty="0" smtClean="0">
                          <a:latin typeface="Calibri"/>
                          <a:cs typeface="Calibri"/>
                        </a:rPr>
                        <a:t>Пересування</a:t>
                      </a:r>
                      <a:r>
                        <a:rPr sz="1600" spc="5" dirty="0" smtClean="0">
                          <a:latin typeface="Calibri"/>
                          <a:cs typeface="Calibri"/>
                        </a:rPr>
                        <a:t>(b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38686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34645" marR="321945" indent="-3175" algn="ctr">
                        <a:lnSpc>
                          <a:spcPct val="102499"/>
                        </a:lnSpc>
                      </a:pPr>
                      <a:r>
                        <a:rPr lang="uk-UA" sz="1600" spc="-55" dirty="0" smtClean="0">
                          <a:latin typeface="Calibri"/>
                          <a:cs typeface="Calibri"/>
                        </a:rPr>
                        <a:t>Утримання сім</a:t>
                      </a:r>
                      <a:r>
                        <a:rPr lang="en-US" sz="1600" spc="-55" dirty="0" smtClean="0">
                          <a:latin typeface="Calibri"/>
                          <a:cs typeface="Calibri"/>
                        </a:rPr>
                        <a:t>’</a:t>
                      </a:r>
                      <a:r>
                        <a:rPr lang="uk-UA" sz="1600" spc="-55" dirty="0" smtClean="0">
                          <a:latin typeface="Calibri"/>
                          <a:cs typeface="Calibri"/>
                        </a:rPr>
                        <a:t>ї</a:t>
                      </a:r>
                      <a:r>
                        <a:rPr sz="1600" spc="5" dirty="0" smtClean="0">
                          <a:latin typeface="Calibri"/>
                          <a:cs typeface="Calibri"/>
                        </a:rPr>
                        <a:t>(c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38686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81915" marR="72390" indent="-1905" algn="ctr">
                        <a:lnSpc>
                          <a:spcPct val="102099"/>
                        </a:lnSpc>
                      </a:pPr>
                      <a:r>
                        <a:rPr lang="uk-UA" sz="1600" spc="-25" dirty="0" smtClean="0">
                          <a:latin typeface="Calibri"/>
                          <a:cs typeface="Calibri"/>
                        </a:rPr>
                        <a:t>Дослідження, навчання, </a:t>
                      </a:r>
                      <a:r>
                        <a:rPr lang="uk-UA" sz="1600" spc="-25" dirty="0" err="1" smtClean="0">
                          <a:latin typeface="Calibri"/>
                          <a:cs typeface="Calibri"/>
                        </a:rPr>
                        <a:t>нетворкінг</a:t>
                      </a:r>
                      <a:r>
                        <a:rPr sz="160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38686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227965" marR="220979" algn="ctr">
                        <a:lnSpc>
                          <a:spcPct val="101899"/>
                        </a:lnSpc>
                      </a:pPr>
                      <a:r>
                        <a:rPr lang="uk-UA" sz="1600" spc="-5" dirty="0" smtClean="0">
                          <a:latin typeface="Calibri"/>
                          <a:cs typeface="Calibri"/>
                        </a:rPr>
                        <a:t>Управління і непрямі витрати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600" spc="5" dirty="0">
                          <a:latin typeface="Calibri"/>
                          <a:cs typeface="Calibri"/>
                        </a:rPr>
                        <a:t>(b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38686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39890">
                <a:tc>
                  <a:txBody>
                    <a:bodyPr/>
                    <a:lstStyle/>
                    <a:p>
                      <a:pPr marL="66675" marR="990600">
                        <a:lnSpc>
                          <a:spcPct val="102499"/>
                        </a:lnSpc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100</a:t>
                      </a:r>
                      <a:r>
                        <a:rPr sz="16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%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38686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4F80BC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65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</a:pPr>
                      <a:r>
                        <a:rPr sz="1600" spc="-15" dirty="0">
                          <a:latin typeface="Calibri"/>
                          <a:cs typeface="Calibri"/>
                        </a:rPr>
                        <a:t>60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</a:pPr>
                      <a:r>
                        <a:rPr sz="1600" spc="-15" dirty="0">
                          <a:latin typeface="Calibri"/>
                          <a:cs typeface="Calibri"/>
                        </a:rPr>
                        <a:t>50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600" spc="-15" dirty="0">
                          <a:latin typeface="Calibri"/>
                          <a:cs typeface="Calibri"/>
                        </a:rPr>
                        <a:t>80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600" spc="-15" dirty="0">
                          <a:latin typeface="Calibri"/>
                          <a:cs typeface="Calibri"/>
                        </a:rPr>
                        <a:t>65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0</a:t>
                      </a:r>
                    </a:p>
                  </a:txBody>
                  <a:tcPr marL="0" marR="0" marT="0" marB="0">
                    <a:lnL w="12895">
                      <a:solidFill>
                        <a:srgbClr val="FFFFFF"/>
                      </a:solidFill>
                      <a:prstDash val="solid"/>
                    </a:lnL>
                    <a:lnR w="12895">
                      <a:solidFill>
                        <a:srgbClr val="FFFFFF"/>
                      </a:solidFill>
                      <a:prstDash val="solid"/>
                    </a:lnR>
                    <a:lnT w="12895">
                      <a:solidFill>
                        <a:srgbClr val="FFFFFF"/>
                      </a:solidFill>
                      <a:prstDash val="solid"/>
                    </a:lnT>
                    <a:lnB w="12895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381001"/>
            <a:ext cx="8549640" cy="1219200"/>
          </a:xfrm>
        </p:spPr>
        <p:txBody>
          <a:bodyPr/>
          <a:lstStyle/>
          <a:p>
            <a:pPr algn="l"/>
            <a:r>
              <a:rPr lang="ru-RU" dirty="0" err="1" smtClean="0">
                <a:latin typeface="Arial" pitchFamily="34" charset="0"/>
                <a:cs typeface="Arial" pitchFamily="34" charset="0"/>
              </a:rPr>
              <a:t>Контакти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8200" y="2133600"/>
            <a:ext cx="8763000" cy="32766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Ушаков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Микола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НКП “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Marie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Skłodowska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-Curie actions on skills, training and career development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l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Київський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національний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університет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Тараса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Шевченка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вул. Володимирська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64/13, 1601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Тел.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+38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044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239 32 40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+38 (044) 526 5343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+38 (067) 276 4352</a:t>
            </a:r>
          </a:p>
          <a:p>
            <a:pPr algn="l"/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n.v.ushakov@gmail.com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54380" y="609600"/>
            <a:ext cx="8549640" cy="4843219"/>
          </a:xfrm>
        </p:spPr>
        <p:txBody>
          <a:bodyPr>
            <a:normAutofit/>
          </a:bodyPr>
          <a:lstStyle/>
          <a:p>
            <a:pPr algn="l"/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Марункевич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Оксана</a:t>
            </a:r>
          </a:p>
          <a:p>
            <a:pPr algn="l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Київський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національний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університет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Тараса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Шевченка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вул. Володимирська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64/13, 1601</a:t>
            </a: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Тел.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+38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044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239 32 40</a:t>
            </a: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+38 (044) 526 5343 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+38 (096) 820 4570</a:t>
            </a:r>
          </a:p>
          <a:p>
            <a:pPr algn="l"/>
            <a:r>
              <a:rPr lang="en-US" sz="2800" dirty="0" smtClean="0">
                <a:latin typeface="Times New Roman" pitchFamily="18" charset="0"/>
                <a:cs typeface="Times New Roman" pitchFamily="18" charset="0"/>
                <a:hlinkClick r:id="rId2"/>
              </a:rPr>
              <a:t>oxanamarunkevych@ukr.net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uk-UA" sz="2800" dirty="0" smtClean="0"/>
          </a:p>
          <a:p>
            <a:pPr algn="l"/>
            <a:endParaRPr lang="ru-RU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733800" y="914400"/>
            <a:ext cx="5736335" cy="2667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810000" y="990600"/>
            <a:ext cx="5327904" cy="26314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6034" marR="211429" indent="-173335">
              <a:buFont typeface="Calibri"/>
              <a:buChar char="•"/>
              <a:tabLst>
                <a:tab pos="186669" algn="l"/>
              </a:tabLst>
            </a:pPr>
            <a:r>
              <a:rPr sz="1900" spc="10" dirty="0">
                <a:latin typeface="Times New Roman" pitchFamily="18" charset="0"/>
                <a:cs typeface="Times New Roman" pitchFamily="18" charset="0"/>
              </a:rPr>
              <a:t>Для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тих, </a:t>
            </a:r>
            <a:r>
              <a:rPr sz="1900" spc="10" dirty="0" err="1">
                <a:latin typeface="Times New Roman" pitchFamily="18" charset="0"/>
                <a:cs typeface="Times New Roman" pitchFamily="18" charset="0"/>
              </a:rPr>
              <a:t>хто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 err="1" smtClean="0">
                <a:latin typeface="Times New Roman" pitchFamily="18" charset="0"/>
                <a:cs typeface="Times New Roman" pitchFamily="18" charset="0"/>
              </a:rPr>
              <a:t>бажає</a:t>
            </a:r>
            <a:r>
              <a:rPr sz="1900" spc="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 err="1" smtClean="0">
                <a:latin typeface="Times New Roman" pitchFamily="18" charset="0"/>
                <a:cs typeface="Times New Roman" pitchFamily="18" charset="0"/>
              </a:rPr>
              <a:t>переїхати</a:t>
            </a:r>
            <a:r>
              <a:rPr lang="en-US" sz="19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spc="1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900" spc="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spc="10" dirty="0" err="1" smtClean="0">
                <a:latin typeface="Times New Roman" pitchFamily="18" charset="0"/>
                <a:cs typeface="Times New Roman" pitchFamily="18" charset="0"/>
              </a:rPr>
              <a:t>нещодавно</a:t>
            </a:r>
            <a:r>
              <a:rPr lang="en-US" sz="19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900" spc="10" dirty="0" smtClean="0">
                <a:latin typeface="Times New Roman" pitchFamily="18" charset="0"/>
                <a:cs typeface="Times New Roman" pitchFamily="18" charset="0"/>
              </a:rPr>
              <a:t>переїхав</a:t>
            </a:r>
            <a:r>
              <a:rPr sz="19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до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Європи</a:t>
            </a:r>
            <a:endParaRPr sz="1900" dirty="0">
              <a:latin typeface="Times New Roman" pitchFamily="18" charset="0"/>
              <a:cs typeface="Times New Roman" pitchFamily="18" charset="0"/>
            </a:endParaRPr>
          </a:p>
          <a:p>
            <a:pPr marL="186034" marR="5080" indent="-173335">
              <a:buFont typeface="Calibri"/>
              <a:buChar char="•"/>
              <a:tabLst>
                <a:tab pos="186669" algn="l"/>
              </a:tabLst>
            </a:pPr>
            <a:r>
              <a:rPr sz="1900" spc="10" dirty="0" err="1" smtClean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uk-UA" sz="1900" spc="10" dirty="0" smtClean="0">
                <a:latin typeface="Times New Roman" pitchFamily="18" charset="0"/>
                <a:cs typeface="Times New Roman" pitchFamily="18" charset="0"/>
              </a:rPr>
              <a:t>ви</a:t>
            </a:r>
            <a:r>
              <a:rPr sz="1900" spc="10" dirty="0" err="1" smtClean="0">
                <a:latin typeface="Times New Roman" pitchFamily="18" charset="0"/>
                <a:cs typeface="Times New Roman" pitchFamily="18" charset="0"/>
              </a:rPr>
              <a:t>нен</a:t>
            </a:r>
            <a:r>
              <a:rPr sz="1900" spc="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бути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європейським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громадянином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або резидентом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довго-терміновій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sz="1900" u="heavy" spc="10" dirty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дослідницької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Європі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)</a:t>
            </a:r>
            <a:endParaRPr sz="1900" dirty="0">
              <a:latin typeface="Times New Roman" pitchFamily="18" charset="0"/>
              <a:cs typeface="Times New Roman" pitchFamily="18" charset="0"/>
            </a:endParaRPr>
          </a:p>
          <a:p>
            <a:pPr marL="186034" marR="48889" indent="-173335">
              <a:buFont typeface="Calibri"/>
              <a:buChar char="•"/>
              <a:tabLst>
                <a:tab pos="186669" algn="l"/>
              </a:tabLst>
            </a:pPr>
            <a:r>
              <a:rPr sz="1900" spc="10" dirty="0" err="1" smtClean="0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uk-UA" sz="1900" spc="10" dirty="0" smtClean="0">
                <a:latin typeface="Times New Roman" pitchFamily="18" charset="0"/>
                <a:cs typeface="Times New Roman" pitchFamily="18" charset="0"/>
              </a:rPr>
              <a:t>явку</a:t>
            </a:r>
            <a:r>
              <a:rPr sz="1900" spc="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подавати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той,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хто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прожив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не більше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b="1" spc="1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sz="1900" b="1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b="1" spc="10" dirty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за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останні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b="1" spc="1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sz="1900" b="1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b="1" spc="10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900" spc="10" dirty="0" smtClean="0">
                <a:latin typeface="Times New Roman" pitchFamily="18" charset="0"/>
                <a:cs typeface="Times New Roman" pitchFamily="18" charset="0"/>
              </a:rPr>
              <a:t>у приймаючій</a:t>
            </a:r>
            <a:r>
              <a:rPr sz="1900" spc="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4" dirty="0" err="1">
                <a:latin typeface="Times New Roman" pitchFamily="18" charset="0"/>
                <a:cs typeface="Times New Roman" pitchFamily="18" charset="0"/>
              </a:rPr>
              <a:t>країні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 err="1" smtClean="0">
                <a:latin typeface="Times New Roman" pitchFamily="18" charset="0"/>
                <a:cs typeface="Times New Roman" pitchFamily="18" charset="0"/>
              </a:rPr>
              <a:t>до</a:t>
            </a:r>
            <a:r>
              <a:rPr sz="1900" spc="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завершення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терміну</a:t>
            </a:r>
            <a:r>
              <a:rPr sz="1900" spc="4" dirty="0">
                <a:latin typeface="Times New Roman" pitchFamily="18" charset="0"/>
                <a:cs typeface="Times New Roman" pitchFamily="18" charset="0"/>
              </a:rPr>
              <a:t> дії </a:t>
            </a:r>
            <a:r>
              <a:rPr sz="1900" spc="10" dirty="0" err="1">
                <a:latin typeface="Times New Roman" pitchFamily="18" charset="0"/>
                <a:cs typeface="Times New Roman" pitchFamily="18" charset="0"/>
              </a:rPr>
              <a:t>конкурсу</a:t>
            </a:r>
            <a:r>
              <a:rPr sz="19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900" spc="10" dirty="0" err="1" smtClean="0">
                <a:latin typeface="Times New Roman" pitchFamily="18" charset="0"/>
                <a:cs typeface="Times New Roman" pitchFamily="18" charset="0"/>
              </a:rPr>
              <a:t>заявок</a:t>
            </a:r>
            <a:endParaRPr sz="1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7199" y="762000"/>
            <a:ext cx="3222117" cy="2935605"/>
          </a:xfrm>
          <a:custGeom>
            <a:avLst/>
            <a:gdLst/>
            <a:ahLst/>
            <a:cxnLst/>
            <a:rect l="l" t="t" r="r" b="b"/>
            <a:pathLst>
              <a:path w="3209925" h="2463165">
                <a:moveTo>
                  <a:pt x="3209543" y="2051303"/>
                </a:moveTo>
                <a:lnTo>
                  <a:pt x="3209543" y="411479"/>
                </a:lnTo>
                <a:lnTo>
                  <a:pt x="3208189" y="377962"/>
                </a:lnTo>
                <a:lnTo>
                  <a:pt x="3197672" y="313149"/>
                </a:lnTo>
                <a:lnTo>
                  <a:pt x="3177444" y="252031"/>
                </a:lnTo>
                <a:lnTo>
                  <a:pt x="3148346" y="195484"/>
                </a:lnTo>
                <a:lnTo>
                  <a:pt x="3111220" y="144388"/>
                </a:lnTo>
                <a:lnTo>
                  <a:pt x="3066907" y="99619"/>
                </a:lnTo>
                <a:lnTo>
                  <a:pt x="3016248" y="62055"/>
                </a:lnTo>
                <a:lnTo>
                  <a:pt x="2960084" y="32575"/>
                </a:lnTo>
                <a:lnTo>
                  <a:pt x="2899256" y="12056"/>
                </a:lnTo>
                <a:lnTo>
                  <a:pt x="2834607" y="1376"/>
                </a:lnTo>
                <a:lnTo>
                  <a:pt x="2801111" y="0"/>
                </a:lnTo>
                <a:lnTo>
                  <a:pt x="408431" y="0"/>
                </a:lnTo>
                <a:lnTo>
                  <a:pt x="342186" y="5431"/>
                </a:lnTo>
                <a:lnTo>
                  <a:pt x="279343" y="21140"/>
                </a:lnTo>
                <a:lnTo>
                  <a:pt x="220742" y="46250"/>
                </a:lnTo>
                <a:lnTo>
                  <a:pt x="167225" y="79881"/>
                </a:lnTo>
                <a:lnTo>
                  <a:pt x="119633" y="121157"/>
                </a:lnTo>
                <a:lnTo>
                  <a:pt x="78809" y="169200"/>
                </a:lnTo>
                <a:lnTo>
                  <a:pt x="45591" y="223131"/>
                </a:lnTo>
                <a:lnTo>
                  <a:pt x="20823" y="282074"/>
                </a:lnTo>
                <a:lnTo>
                  <a:pt x="5346" y="345149"/>
                </a:lnTo>
                <a:lnTo>
                  <a:pt x="0" y="411479"/>
                </a:lnTo>
                <a:lnTo>
                  <a:pt x="0" y="2051303"/>
                </a:lnTo>
                <a:lnTo>
                  <a:pt x="5346" y="2117634"/>
                </a:lnTo>
                <a:lnTo>
                  <a:pt x="20823" y="2180709"/>
                </a:lnTo>
                <a:lnTo>
                  <a:pt x="45591" y="2239652"/>
                </a:lnTo>
                <a:lnTo>
                  <a:pt x="78809" y="2293583"/>
                </a:lnTo>
                <a:lnTo>
                  <a:pt x="119633" y="2341625"/>
                </a:lnTo>
                <a:lnTo>
                  <a:pt x="167225" y="2382901"/>
                </a:lnTo>
                <a:lnTo>
                  <a:pt x="220742" y="2416533"/>
                </a:lnTo>
                <a:lnTo>
                  <a:pt x="279343" y="2441643"/>
                </a:lnTo>
                <a:lnTo>
                  <a:pt x="342186" y="2457352"/>
                </a:lnTo>
                <a:lnTo>
                  <a:pt x="408431" y="2462783"/>
                </a:lnTo>
                <a:lnTo>
                  <a:pt x="2801111" y="2462783"/>
                </a:lnTo>
                <a:lnTo>
                  <a:pt x="2867357" y="2457352"/>
                </a:lnTo>
                <a:lnTo>
                  <a:pt x="2930200" y="2441643"/>
                </a:lnTo>
                <a:lnTo>
                  <a:pt x="2988801" y="2416533"/>
                </a:lnTo>
                <a:lnTo>
                  <a:pt x="3042318" y="2382901"/>
                </a:lnTo>
                <a:lnTo>
                  <a:pt x="3089909" y="2341625"/>
                </a:lnTo>
                <a:lnTo>
                  <a:pt x="3130734" y="2293583"/>
                </a:lnTo>
                <a:lnTo>
                  <a:pt x="3163951" y="2239652"/>
                </a:lnTo>
                <a:lnTo>
                  <a:pt x="3188719" y="2180709"/>
                </a:lnTo>
                <a:lnTo>
                  <a:pt x="3204197" y="2117634"/>
                </a:lnTo>
                <a:lnTo>
                  <a:pt x="3209543" y="2051303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7200" y="762000"/>
            <a:ext cx="3237231" cy="2947543"/>
          </a:xfrm>
          <a:custGeom>
            <a:avLst/>
            <a:gdLst/>
            <a:ahLst/>
            <a:cxnLst/>
            <a:rect l="l" t="t" r="r" b="b"/>
            <a:pathLst>
              <a:path w="3237229" h="2487295">
                <a:moveTo>
                  <a:pt x="3236975" y="2063495"/>
                </a:moveTo>
                <a:lnTo>
                  <a:pt x="3236975" y="423671"/>
                </a:lnTo>
                <a:lnTo>
                  <a:pt x="3233927" y="377951"/>
                </a:lnTo>
                <a:lnTo>
                  <a:pt x="3227831" y="338327"/>
                </a:lnTo>
                <a:lnTo>
                  <a:pt x="3215639" y="295655"/>
                </a:lnTo>
                <a:lnTo>
                  <a:pt x="3203447" y="259079"/>
                </a:lnTo>
                <a:lnTo>
                  <a:pt x="3185159" y="222503"/>
                </a:lnTo>
                <a:lnTo>
                  <a:pt x="3163823" y="185927"/>
                </a:lnTo>
                <a:lnTo>
                  <a:pt x="3139439" y="152399"/>
                </a:lnTo>
                <a:lnTo>
                  <a:pt x="3112007" y="124967"/>
                </a:lnTo>
                <a:lnTo>
                  <a:pt x="3081527" y="97535"/>
                </a:lnTo>
                <a:lnTo>
                  <a:pt x="3047999" y="73151"/>
                </a:lnTo>
                <a:lnTo>
                  <a:pt x="3014471" y="51815"/>
                </a:lnTo>
                <a:lnTo>
                  <a:pt x="2977895" y="33527"/>
                </a:lnTo>
                <a:lnTo>
                  <a:pt x="2938271" y="18287"/>
                </a:lnTo>
                <a:lnTo>
                  <a:pt x="2898647" y="9143"/>
                </a:lnTo>
                <a:lnTo>
                  <a:pt x="2855975" y="3047"/>
                </a:lnTo>
                <a:lnTo>
                  <a:pt x="2813303" y="0"/>
                </a:lnTo>
                <a:lnTo>
                  <a:pt x="420623" y="0"/>
                </a:lnTo>
                <a:lnTo>
                  <a:pt x="377951" y="3047"/>
                </a:lnTo>
                <a:lnTo>
                  <a:pt x="335279" y="9143"/>
                </a:lnTo>
                <a:lnTo>
                  <a:pt x="295655" y="18287"/>
                </a:lnTo>
                <a:lnTo>
                  <a:pt x="256031" y="33527"/>
                </a:lnTo>
                <a:lnTo>
                  <a:pt x="219455" y="51815"/>
                </a:lnTo>
                <a:lnTo>
                  <a:pt x="185927" y="73151"/>
                </a:lnTo>
                <a:lnTo>
                  <a:pt x="152399" y="97535"/>
                </a:lnTo>
                <a:lnTo>
                  <a:pt x="121919" y="124967"/>
                </a:lnTo>
                <a:lnTo>
                  <a:pt x="94487" y="155447"/>
                </a:lnTo>
                <a:lnTo>
                  <a:pt x="70103" y="185927"/>
                </a:lnTo>
                <a:lnTo>
                  <a:pt x="48767" y="222503"/>
                </a:lnTo>
                <a:lnTo>
                  <a:pt x="30479" y="259079"/>
                </a:lnTo>
                <a:lnTo>
                  <a:pt x="6095" y="338327"/>
                </a:lnTo>
                <a:lnTo>
                  <a:pt x="0" y="380999"/>
                </a:lnTo>
                <a:lnTo>
                  <a:pt x="0" y="2106167"/>
                </a:lnTo>
                <a:lnTo>
                  <a:pt x="6095" y="2148839"/>
                </a:lnTo>
                <a:lnTo>
                  <a:pt x="18287" y="2191511"/>
                </a:lnTo>
                <a:lnTo>
                  <a:pt x="24383" y="2206142"/>
                </a:lnTo>
                <a:lnTo>
                  <a:pt x="24383" y="423671"/>
                </a:lnTo>
                <a:lnTo>
                  <a:pt x="27431" y="380999"/>
                </a:lnTo>
                <a:lnTo>
                  <a:pt x="33527" y="341375"/>
                </a:lnTo>
                <a:lnTo>
                  <a:pt x="54863" y="268223"/>
                </a:lnTo>
                <a:lnTo>
                  <a:pt x="91439" y="201167"/>
                </a:lnTo>
                <a:lnTo>
                  <a:pt x="115823" y="170687"/>
                </a:lnTo>
                <a:lnTo>
                  <a:pt x="170687" y="115823"/>
                </a:lnTo>
                <a:lnTo>
                  <a:pt x="231647" y="73151"/>
                </a:lnTo>
                <a:lnTo>
                  <a:pt x="304799" y="42671"/>
                </a:lnTo>
                <a:lnTo>
                  <a:pt x="380999" y="27431"/>
                </a:lnTo>
                <a:lnTo>
                  <a:pt x="2852927" y="27431"/>
                </a:lnTo>
                <a:lnTo>
                  <a:pt x="2892551" y="33527"/>
                </a:lnTo>
                <a:lnTo>
                  <a:pt x="2932175" y="42671"/>
                </a:lnTo>
                <a:lnTo>
                  <a:pt x="2968751" y="57911"/>
                </a:lnTo>
                <a:lnTo>
                  <a:pt x="3035807" y="94487"/>
                </a:lnTo>
                <a:lnTo>
                  <a:pt x="3121151" y="170687"/>
                </a:lnTo>
                <a:lnTo>
                  <a:pt x="3163823" y="234695"/>
                </a:lnTo>
                <a:lnTo>
                  <a:pt x="3191255" y="304799"/>
                </a:lnTo>
                <a:lnTo>
                  <a:pt x="3203447" y="344423"/>
                </a:lnTo>
                <a:lnTo>
                  <a:pt x="3209543" y="384047"/>
                </a:lnTo>
                <a:lnTo>
                  <a:pt x="3209543" y="2208275"/>
                </a:lnTo>
                <a:lnTo>
                  <a:pt x="3227831" y="2148839"/>
                </a:lnTo>
                <a:lnTo>
                  <a:pt x="3233927" y="2106167"/>
                </a:lnTo>
                <a:lnTo>
                  <a:pt x="3236975" y="2063495"/>
                </a:lnTo>
                <a:close/>
              </a:path>
              <a:path w="3237229" h="2487295">
                <a:moveTo>
                  <a:pt x="3209543" y="2208275"/>
                </a:moveTo>
                <a:lnTo>
                  <a:pt x="3209543" y="2063495"/>
                </a:lnTo>
                <a:lnTo>
                  <a:pt x="3206495" y="2106167"/>
                </a:lnTo>
                <a:lnTo>
                  <a:pt x="3200399" y="2145791"/>
                </a:lnTo>
                <a:lnTo>
                  <a:pt x="3179063" y="2218943"/>
                </a:lnTo>
                <a:lnTo>
                  <a:pt x="3142487" y="2285999"/>
                </a:lnTo>
                <a:lnTo>
                  <a:pt x="3118103" y="2316479"/>
                </a:lnTo>
                <a:lnTo>
                  <a:pt x="3066287" y="2371343"/>
                </a:lnTo>
                <a:lnTo>
                  <a:pt x="3002279" y="2414015"/>
                </a:lnTo>
                <a:lnTo>
                  <a:pt x="2929127" y="2444495"/>
                </a:lnTo>
                <a:lnTo>
                  <a:pt x="2852927" y="2459735"/>
                </a:lnTo>
                <a:lnTo>
                  <a:pt x="380999" y="2459735"/>
                </a:lnTo>
                <a:lnTo>
                  <a:pt x="341375" y="2453639"/>
                </a:lnTo>
                <a:lnTo>
                  <a:pt x="301751" y="2444495"/>
                </a:lnTo>
                <a:lnTo>
                  <a:pt x="265175" y="2429255"/>
                </a:lnTo>
                <a:lnTo>
                  <a:pt x="198119" y="2392679"/>
                </a:lnTo>
                <a:lnTo>
                  <a:pt x="140207" y="2343911"/>
                </a:lnTo>
                <a:lnTo>
                  <a:pt x="91439" y="2285999"/>
                </a:lnTo>
                <a:lnTo>
                  <a:pt x="54863" y="2218943"/>
                </a:lnTo>
                <a:lnTo>
                  <a:pt x="42671" y="2182367"/>
                </a:lnTo>
                <a:lnTo>
                  <a:pt x="33527" y="2142743"/>
                </a:lnTo>
                <a:lnTo>
                  <a:pt x="27431" y="2103119"/>
                </a:lnTo>
                <a:lnTo>
                  <a:pt x="24383" y="2063495"/>
                </a:lnTo>
                <a:lnTo>
                  <a:pt x="24383" y="2206142"/>
                </a:lnTo>
                <a:lnTo>
                  <a:pt x="48767" y="2264663"/>
                </a:lnTo>
                <a:lnTo>
                  <a:pt x="70103" y="2301239"/>
                </a:lnTo>
                <a:lnTo>
                  <a:pt x="94487" y="2334767"/>
                </a:lnTo>
                <a:lnTo>
                  <a:pt x="121919" y="2362199"/>
                </a:lnTo>
                <a:lnTo>
                  <a:pt x="152399" y="2389631"/>
                </a:lnTo>
                <a:lnTo>
                  <a:pt x="185927" y="2414015"/>
                </a:lnTo>
                <a:lnTo>
                  <a:pt x="219455" y="2435351"/>
                </a:lnTo>
                <a:lnTo>
                  <a:pt x="259079" y="2453639"/>
                </a:lnTo>
                <a:lnTo>
                  <a:pt x="295655" y="2468879"/>
                </a:lnTo>
                <a:lnTo>
                  <a:pt x="338327" y="2478023"/>
                </a:lnTo>
                <a:lnTo>
                  <a:pt x="377951" y="2484119"/>
                </a:lnTo>
                <a:lnTo>
                  <a:pt x="420623" y="2487167"/>
                </a:lnTo>
                <a:lnTo>
                  <a:pt x="2813303" y="2487167"/>
                </a:lnTo>
                <a:lnTo>
                  <a:pt x="2855975" y="2484119"/>
                </a:lnTo>
                <a:lnTo>
                  <a:pt x="2898647" y="2478023"/>
                </a:lnTo>
                <a:lnTo>
                  <a:pt x="2938271" y="2468879"/>
                </a:lnTo>
                <a:lnTo>
                  <a:pt x="2977895" y="2453639"/>
                </a:lnTo>
                <a:lnTo>
                  <a:pt x="3014471" y="2435351"/>
                </a:lnTo>
                <a:lnTo>
                  <a:pt x="3051047" y="2414015"/>
                </a:lnTo>
                <a:lnTo>
                  <a:pt x="3081527" y="2389631"/>
                </a:lnTo>
                <a:lnTo>
                  <a:pt x="3112007" y="2362199"/>
                </a:lnTo>
                <a:lnTo>
                  <a:pt x="3139439" y="2331719"/>
                </a:lnTo>
                <a:lnTo>
                  <a:pt x="3163823" y="2301239"/>
                </a:lnTo>
                <a:lnTo>
                  <a:pt x="3185159" y="2264663"/>
                </a:lnTo>
                <a:lnTo>
                  <a:pt x="3203447" y="2228087"/>
                </a:lnTo>
                <a:lnTo>
                  <a:pt x="3209543" y="22082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85800" y="1905000"/>
            <a:ext cx="2568068" cy="5693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algn="ctr"/>
            <a:r>
              <a:rPr sz="3700" spc="-4" dirty="0">
                <a:solidFill>
                  <a:srgbClr val="FFFFFF"/>
                </a:solidFill>
                <a:latin typeface="Calibri"/>
                <a:cs typeface="Calibri"/>
              </a:rPr>
              <a:t>Реінтеграція</a:t>
            </a:r>
            <a:endParaRPr sz="3700" dirty="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666744" y="3810000"/>
            <a:ext cx="5934456" cy="25907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733800" y="3886200"/>
            <a:ext cx="5791200" cy="25135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6034" indent="-173335">
              <a:buChar char="•"/>
              <a:tabLst>
                <a:tab pos="186669" algn="l"/>
              </a:tabLst>
            </a:pPr>
            <a:r>
              <a:rPr lang="uk-UA" sz="2000" spc="-14" dirty="0" smtClean="0">
                <a:latin typeface="Times New Roman" pitchFamily="18" charset="0"/>
                <a:cs typeface="Times New Roman" pitchFamily="18" charset="0"/>
              </a:rPr>
              <a:t>Для тих, хто прямує до Європи або пересувається в її межах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186034" marR="5080" indent="-173335">
              <a:spcBef>
                <a:spcPts val="375"/>
              </a:spcBef>
              <a:buChar char="•"/>
              <a:tabLst>
                <a:tab pos="186669" algn="l"/>
              </a:tabLst>
            </a:pPr>
            <a:r>
              <a:rPr lang="uk-UA" sz="2000" spc="4" dirty="0" smtClean="0">
                <a:latin typeface="Times New Roman" pitchFamily="18" charset="0"/>
                <a:cs typeface="Times New Roman" pitchFamily="18" charset="0"/>
              </a:rPr>
              <a:t>Приймаюча сторона повинна бути неакадемічною організацією, наприклад компанія, громадська організація, добровільна організація, …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186034" marR="48889" indent="-173335">
              <a:buFont typeface="Calibri"/>
              <a:buChar char="•"/>
              <a:tabLst>
                <a:tab pos="186669" algn="l"/>
              </a:tabLst>
            </a:pPr>
            <a:r>
              <a:rPr lang="ru-RU" sz="2000" spc="10" dirty="0" smtClean="0">
                <a:latin typeface="Times New Roman" pitchFamily="18" charset="0"/>
                <a:cs typeface="Times New Roman" pitchFamily="18" charset="0"/>
              </a:rPr>
              <a:t>Заявку</a:t>
            </a:r>
            <a:r>
              <a:rPr lang="ru-RU" sz="2000" spc="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0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 err="1">
                <a:latin typeface="Times New Roman" pitchFamily="18" charset="0"/>
                <a:cs typeface="Times New Roman" pitchFamily="18" charset="0"/>
              </a:rPr>
              <a:t>подавати</a:t>
            </a:r>
            <a:r>
              <a:rPr lang="ru-RU" sz="20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0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>
                <a:latin typeface="Times New Roman" pitchFamily="18" charset="0"/>
                <a:cs typeface="Times New Roman" pitchFamily="18" charset="0"/>
              </a:rPr>
              <a:t>той,</a:t>
            </a:r>
            <a:r>
              <a:rPr lang="ru-RU" sz="20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 err="1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20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>
                <a:latin typeface="Times New Roman" pitchFamily="18" charset="0"/>
                <a:cs typeface="Times New Roman" pitchFamily="18" charset="0"/>
              </a:rPr>
              <a:t>прожив</a:t>
            </a:r>
            <a:r>
              <a:rPr lang="ru-RU" sz="20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000" spc="10" dirty="0" err="1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20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spc="1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b="1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spc="10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0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20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 err="1">
                <a:latin typeface="Times New Roman" pitchFamily="18" charset="0"/>
                <a:cs typeface="Times New Roman" pitchFamily="18" charset="0"/>
              </a:rPr>
              <a:t>останні</a:t>
            </a:r>
            <a:r>
              <a:rPr lang="ru-RU" sz="20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spc="1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 b="1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spc="10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0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spc="10" dirty="0" err="1" smtClean="0">
                <a:latin typeface="Times New Roman" pitchFamily="18" charset="0"/>
                <a:cs typeface="Times New Roman" pitchFamily="18" charset="0"/>
              </a:rPr>
              <a:t>приймаючій</a:t>
            </a:r>
            <a:r>
              <a:rPr lang="ru-RU" sz="2000" spc="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4" dirty="0" err="1">
                <a:latin typeface="Times New Roman" pitchFamily="18" charset="0"/>
                <a:cs typeface="Times New Roman" pitchFamily="18" charset="0"/>
              </a:rPr>
              <a:t>країні</a:t>
            </a:r>
            <a:r>
              <a:rPr lang="ru-RU" sz="2000" spc="10" dirty="0">
                <a:latin typeface="Times New Roman" pitchFamily="18" charset="0"/>
                <a:cs typeface="Times New Roman" pitchFamily="18" charset="0"/>
              </a:rPr>
              <a:t> до</a:t>
            </a:r>
            <a:r>
              <a:rPr lang="ru-RU" sz="20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 err="1">
                <a:latin typeface="Times New Roman" pitchFamily="18" charset="0"/>
                <a:cs typeface="Times New Roman" pitchFamily="18" charset="0"/>
              </a:rPr>
              <a:t>завершення</a:t>
            </a:r>
            <a:r>
              <a:rPr lang="ru-RU" sz="20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 err="1">
                <a:latin typeface="Times New Roman" pitchFamily="18" charset="0"/>
                <a:cs typeface="Times New Roman" pitchFamily="18" charset="0"/>
              </a:rPr>
              <a:t>терміну</a:t>
            </a:r>
            <a:r>
              <a:rPr lang="ru-RU" sz="20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4" dirty="0" err="1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20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>
                <a:latin typeface="Times New Roman" pitchFamily="18" charset="0"/>
                <a:cs typeface="Times New Roman" pitchFamily="18" charset="0"/>
              </a:rPr>
              <a:t>конкурсу </a:t>
            </a:r>
            <a:r>
              <a:rPr lang="ru-RU" sz="2000" spc="10" dirty="0" smtClean="0">
                <a:latin typeface="Times New Roman" pitchFamily="18" charset="0"/>
                <a:cs typeface="Times New Roman" pitchFamily="18" charset="0"/>
              </a:rPr>
              <a:t>заявок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81001" y="3819144"/>
            <a:ext cx="3298316" cy="2657855"/>
          </a:xfrm>
          <a:custGeom>
            <a:avLst/>
            <a:gdLst/>
            <a:ahLst/>
            <a:cxnLst/>
            <a:rect l="l" t="t" r="r" b="b"/>
            <a:pathLst>
              <a:path w="3209925" h="2459990">
                <a:moveTo>
                  <a:pt x="3209543" y="2051303"/>
                </a:moveTo>
                <a:lnTo>
                  <a:pt x="3209543" y="411479"/>
                </a:lnTo>
                <a:lnTo>
                  <a:pt x="3208189" y="377550"/>
                </a:lnTo>
                <a:lnTo>
                  <a:pt x="3197672" y="312159"/>
                </a:lnTo>
                <a:lnTo>
                  <a:pt x="3177444" y="250745"/>
                </a:lnTo>
                <a:lnTo>
                  <a:pt x="3148346" y="194132"/>
                </a:lnTo>
                <a:lnTo>
                  <a:pt x="3111220" y="143143"/>
                </a:lnTo>
                <a:lnTo>
                  <a:pt x="3066907" y="98600"/>
                </a:lnTo>
                <a:lnTo>
                  <a:pt x="3016248" y="61327"/>
                </a:lnTo>
                <a:lnTo>
                  <a:pt x="2960084" y="32146"/>
                </a:lnTo>
                <a:lnTo>
                  <a:pt x="2899256" y="11881"/>
                </a:lnTo>
                <a:lnTo>
                  <a:pt x="2834607" y="1354"/>
                </a:lnTo>
                <a:lnTo>
                  <a:pt x="2801111" y="0"/>
                </a:lnTo>
                <a:lnTo>
                  <a:pt x="408431" y="0"/>
                </a:lnTo>
                <a:lnTo>
                  <a:pt x="342186" y="5349"/>
                </a:lnTo>
                <a:lnTo>
                  <a:pt x="279343" y="20848"/>
                </a:lnTo>
                <a:lnTo>
                  <a:pt x="220742" y="45674"/>
                </a:lnTo>
                <a:lnTo>
                  <a:pt x="167225" y="79004"/>
                </a:lnTo>
                <a:lnTo>
                  <a:pt x="119633" y="120014"/>
                </a:lnTo>
                <a:lnTo>
                  <a:pt x="78809" y="167883"/>
                </a:lnTo>
                <a:lnTo>
                  <a:pt x="45591" y="221787"/>
                </a:lnTo>
                <a:lnTo>
                  <a:pt x="20823" y="280903"/>
                </a:lnTo>
                <a:lnTo>
                  <a:pt x="5346" y="344408"/>
                </a:lnTo>
                <a:lnTo>
                  <a:pt x="0" y="411479"/>
                </a:lnTo>
                <a:lnTo>
                  <a:pt x="0" y="2051303"/>
                </a:lnTo>
                <a:lnTo>
                  <a:pt x="5346" y="2117549"/>
                </a:lnTo>
                <a:lnTo>
                  <a:pt x="20823" y="2180392"/>
                </a:lnTo>
                <a:lnTo>
                  <a:pt x="45591" y="2238993"/>
                </a:lnTo>
                <a:lnTo>
                  <a:pt x="78809" y="2292510"/>
                </a:lnTo>
                <a:lnTo>
                  <a:pt x="119633" y="2340101"/>
                </a:lnTo>
                <a:lnTo>
                  <a:pt x="167225" y="2380926"/>
                </a:lnTo>
                <a:lnTo>
                  <a:pt x="220742" y="2414143"/>
                </a:lnTo>
                <a:lnTo>
                  <a:pt x="279343" y="2438912"/>
                </a:lnTo>
                <a:lnTo>
                  <a:pt x="342186" y="2454389"/>
                </a:lnTo>
                <a:lnTo>
                  <a:pt x="408431" y="2459735"/>
                </a:lnTo>
                <a:lnTo>
                  <a:pt x="2801111" y="2459735"/>
                </a:lnTo>
                <a:lnTo>
                  <a:pt x="2867357" y="2454389"/>
                </a:lnTo>
                <a:lnTo>
                  <a:pt x="2930200" y="2438912"/>
                </a:lnTo>
                <a:lnTo>
                  <a:pt x="2988801" y="2414143"/>
                </a:lnTo>
                <a:lnTo>
                  <a:pt x="3042318" y="2380926"/>
                </a:lnTo>
                <a:lnTo>
                  <a:pt x="3089909" y="2340101"/>
                </a:lnTo>
                <a:lnTo>
                  <a:pt x="3130734" y="2292510"/>
                </a:lnTo>
                <a:lnTo>
                  <a:pt x="3163951" y="2238993"/>
                </a:lnTo>
                <a:lnTo>
                  <a:pt x="3188719" y="2180392"/>
                </a:lnTo>
                <a:lnTo>
                  <a:pt x="3204197" y="2117549"/>
                </a:lnTo>
                <a:lnTo>
                  <a:pt x="3209543" y="2051303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81000" y="3806953"/>
            <a:ext cx="3313431" cy="2670047"/>
          </a:xfrm>
          <a:custGeom>
            <a:avLst/>
            <a:gdLst/>
            <a:ahLst/>
            <a:cxnLst/>
            <a:rect l="l" t="t" r="r" b="b"/>
            <a:pathLst>
              <a:path w="3237229" h="2487295">
                <a:moveTo>
                  <a:pt x="3236975" y="2063495"/>
                </a:moveTo>
                <a:lnTo>
                  <a:pt x="3236975" y="420623"/>
                </a:lnTo>
                <a:lnTo>
                  <a:pt x="3233927" y="377951"/>
                </a:lnTo>
                <a:lnTo>
                  <a:pt x="3227831" y="335279"/>
                </a:lnTo>
                <a:lnTo>
                  <a:pt x="3203447" y="256031"/>
                </a:lnTo>
                <a:lnTo>
                  <a:pt x="3185159" y="219455"/>
                </a:lnTo>
                <a:lnTo>
                  <a:pt x="3163823" y="185927"/>
                </a:lnTo>
                <a:lnTo>
                  <a:pt x="3139439" y="152399"/>
                </a:lnTo>
                <a:lnTo>
                  <a:pt x="3112007" y="121919"/>
                </a:lnTo>
                <a:lnTo>
                  <a:pt x="3081527" y="94487"/>
                </a:lnTo>
                <a:lnTo>
                  <a:pt x="3047999" y="70103"/>
                </a:lnTo>
                <a:lnTo>
                  <a:pt x="3014471" y="48767"/>
                </a:lnTo>
                <a:lnTo>
                  <a:pt x="2977895" y="33527"/>
                </a:lnTo>
                <a:lnTo>
                  <a:pt x="2938271" y="18287"/>
                </a:lnTo>
                <a:lnTo>
                  <a:pt x="2898647" y="9143"/>
                </a:lnTo>
                <a:lnTo>
                  <a:pt x="2855975" y="0"/>
                </a:lnTo>
                <a:lnTo>
                  <a:pt x="420623" y="0"/>
                </a:lnTo>
                <a:lnTo>
                  <a:pt x="377951" y="3047"/>
                </a:lnTo>
                <a:lnTo>
                  <a:pt x="335279" y="9143"/>
                </a:lnTo>
                <a:lnTo>
                  <a:pt x="295655" y="18287"/>
                </a:lnTo>
                <a:lnTo>
                  <a:pt x="256031" y="33527"/>
                </a:lnTo>
                <a:lnTo>
                  <a:pt x="219455" y="51815"/>
                </a:lnTo>
                <a:lnTo>
                  <a:pt x="185927" y="73151"/>
                </a:lnTo>
                <a:lnTo>
                  <a:pt x="152399" y="97535"/>
                </a:lnTo>
                <a:lnTo>
                  <a:pt x="121919" y="124967"/>
                </a:lnTo>
                <a:lnTo>
                  <a:pt x="94487" y="152399"/>
                </a:lnTo>
                <a:lnTo>
                  <a:pt x="70103" y="185927"/>
                </a:lnTo>
                <a:lnTo>
                  <a:pt x="48767" y="222503"/>
                </a:lnTo>
                <a:lnTo>
                  <a:pt x="30479" y="259079"/>
                </a:lnTo>
                <a:lnTo>
                  <a:pt x="6095" y="338327"/>
                </a:lnTo>
                <a:lnTo>
                  <a:pt x="0" y="380999"/>
                </a:lnTo>
                <a:lnTo>
                  <a:pt x="0" y="2106167"/>
                </a:lnTo>
                <a:lnTo>
                  <a:pt x="6095" y="2148839"/>
                </a:lnTo>
                <a:lnTo>
                  <a:pt x="18287" y="2188463"/>
                </a:lnTo>
                <a:lnTo>
                  <a:pt x="24383" y="2204313"/>
                </a:lnTo>
                <a:lnTo>
                  <a:pt x="24383" y="423671"/>
                </a:lnTo>
                <a:lnTo>
                  <a:pt x="27431" y="380999"/>
                </a:lnTo>
                <a:lnTo>
                  <a:pt x="33527" y="341375"/>
                </a:lnTo>
                <a:lnTo>
                  <a:pt x="54863" y="268223"/>
                </a:lnTo>
                <a:lnTo>
                  <a:pt x="73151" y="231647"/>
                </a:lnTo>
                <a:lnTo>
                  <a:pt x="140207" y="140207"/>
                </a:lnTo>
                <a:lnTo>
                  <a:pt x="201167" y="91439"/>
                </a:lnTo>
                <a:lnTo>
                  <a:pt x="268223" y="54863"/>
                </a:lnTo>
                <a:lnTo>
                  <a:pt x="304799" y="42671"/>
                </a:lnTo>
                <a:lnTo>
                  <a:pt x="380999" y="27431"/>
                </a:lnTo>
                <a:lnTo>
                  <a:pt x="423671" y="24383"/>
                </a:lnTo>
                <a:lnTo>
                  <a:pt x="2813303" y="24383"/>
                </a:lnTo>
                <a:lnTo>
                  <a:pt x="2852927" y="27431"/>
                </a:lnTo>
                <a:lnTo>
                  <a:pt x="2892551" y="33527"/>
                </a:lnTo>
                <a:lnTo>
                  <a:pt x="2932175" y="42671"/>
                </a:lnTo>
                <a:lnTo>
                  <a:pt x="2968751" y="57911"/>
                </a:lnTo>
                <a:lnTo>
                  <a:pt x="3035807" y="94487"/>
                </a:lnTo>
                <a:lnTo>
                  <a:pt x="3121151" y="170687"/>
                </a:lnTo>
                <a:lnTo>
                  <a:pt x="3163823" y="234695"/>
                </a:lnTo>
                <a:lnTo>
                  <a:pt x="3191255" y="304799"/>
                </a:lnTo>
                <a:lnTo>
                  <a:pt x="3203447" y="344423"/>
                </a:lnTo>
                <a:lnTo>
                  <a:pt x="3209543" y="384047"/>
                </a:lnTo>
                <a:lnTo>
                  <a:pt x="3209543" y="2208275"/>
                </a:lnTo>
                <a:lnTo>
                  <a:pt x="3227831" y="2148839"/>
                </a:lnTo>
                <a:lnTo>
                  <a:pt x="3233927" y="2106167"/>
                </a:lnTo>
                <a:lnTo>
                  <a:pt x="3236975" y="2063495"/>
                </a:lnTo>
                <a:close/>
              </a:path>
              <a:path w="3237229" h="2487295">
                <a:moveTo>
                  <a:pt x="3209543" y="2208275"/>
                </a:moveTo>
                <a:lnTo>
                  <a:pt x="3209543" y="2063495"/>
                </a:lnTo>
                <a:lnTo>
                  <a:pt x="3206495" y="2103119"/>
                </a:lnTo>
                <a:lnTo>
                  <a:pt x="3200399" y="2142743"/>
                </a:lnTo>
                <a:lnTo>
                  <a:pt x="3191255" y="2182367"/>
                </a:lnTo>
                <a:lnTo>
                  <a:pt x="3179063" y="2218943"/>
                </a:lnTo>
                <a:lnTo>
                  <a:pt x="3142487" y="2285999"/>
                </a:lnTo>
                <a:lnTo>
                  <a:pt x="3118103" y="2316479"/>
                </a:lnTo>
                <a:lnTo>
                  <a:pt x="3066287" y="2371343"/>
                </a:lnTo>
                <a:lnTo>
                  <a:pt x="3002279" y="2414015"/>
                </a:lnTo>
                <a:lnTo>
                  <a:pt x="2965703" y="2429255"/>
                </a:lnTo>
                <a:lnTo>
                  <a:pt x="2892551" y="2453639"/>
                </a:lnTo>
                <a:lnTo>
                  <a:pt x="2852927" y="2459735"/>
                </a:lnTo>
                <a:lnTo>
                  <a:pt x="380999" y="2459735"/>
                </a:lnTo>
                <a:lnTo>
                  <a:pt x="341375" y="2453639"/>
                </a:lnTo>
                <a:lnTo>
                  <a:pt x="301751" y="2441447"/>
                </a:lnTo>
                <a:lnTo>
                  <a:pt x="265175" y="2429255"/>
                </a:lnTo>
                <a:lnTo>
                  <a:pt x="198119" y="2392679"/>
                </a:lnTo>
                <a:lnTo>
                  <a:pt x="167639" y="2368295"/>
                </a:lnTo>
                <a:lnTo>
                  <a:pt x="115823" y="2316479"/>
                </a:lnTo>
                <a:lnTo>
                  <a:pt x="91439" y="2285999"/>
                </a:lnTo>
                <a:lnTo>
                  <a:pt x="73151" y="2252471"/>
                </a:lnTo>
                <a:lnTo>
                  <a:pt x="54863" y="2215895"/>
                </a:lnTo>
                <a:lnTo>
                  <a:pt x="42671" y="2179319"/>
                </a:lnTo>
                <a:lnTo>
                  <a:pt x="27431" y="2103119"/>
                </a:lnTo>
                <a:lnTo>
                  <a:pt x="24383" y="2063495"/>
                </a:lnTo>
                <a:lnTo>
                  <a:pt x="24383" y="2204313"/>
                </a:lnTo>
                <a:lnTo>
                  <a:pt x="48767" y="2264663"/>
                </a:lnTo>
                <a:lnTo>
                  <a:pt x="70103" y="2301239"/>
                </a:lnTo>
                <a:lnTo>
                  <a:pt x="94487" y="2331719"/>
                </a:lnTo>
                <a:lnTo>
                  <a:pt x="121919" y="2362199"/>
                </a:lnTo>
                <a:lnTo>
                  <a:pt x="152399" y="2389631"/>
                </a:lnTo>
                <a:lnTo>
                  <a:pt x="185927" y="2414015"/>
                </a:lnTo>
                <a:lnTo>
                  <a:pt x="219455" y="2435351"/>
                </a:lnTo>
                <a:lnTo>
                  <a:pt x="259079" y="2453639"/>
                </a:lnTo>
                <a:lnTo>
                  <a:pt x="295655" y="2468879"/>
                </a:lnTo>
                <a:lnTo>
                  <a:pt x="338327" y="2478023"/>
                </a:lnTo>
                <a:lnTo>
                  <a:pt x="377951" y="2484119"/>
                </a:lnTo>
                <a:lnTo>
                  <a:pt x="420623" y="2487167"/>
                </a:lnTo>
                <a:lnTo>
                  <a:pt x="2813303" y="2487167"/>
                </a:lnTo>
                <a:lnTo>
                  <a:pt x="2855975" y="2484119"/>
                </a:lnTo>
                <a:lnTo>
                  <a:pt x="2898647" y="2478023"/>
                </a:lnTo>
                <a:lnTo>
                  <a:pt x="2977895" y="2453639"/>
                </a:lnTo>
                <a:lnTo>
                  <a:pt x="3014471" y="2435351"/>
                </a:lnTo>
                <a:lnTo>
                  <a:pt x="3051047" y="2414015"/>
                </a:lnTo>
                <a:lnTo>
                  <a:pt x="3081527" y="2389631"/>
                </a:lnTo>
                <a:lnTo>
                  <a:pt x="3112007" y="2362199"/>
                </a:lnTo>
                <a:lnTo>
                  <a:pt x="3139439" y="2331719"/>
                </a:lnTo>
                <a:lnTo>
                  <a:pt x="3163823" y="2298191"/>
                </a:lnTo>
                <a:lnTo>
                  <a:pt x="3185159" y="2264663"/>
                </a:lnTo>
                <a:lnTo>
                  <a:pt x="3203447" y="2228087"/>
                </a:lnTo>
                <a:lnTo>
                  <a:pt x="3209543" y="22082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82485" y="4091182"/>
            <a:ext cx="3029585" cy="17953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4660"/>
              </a:lnSpc>
            </a:pPr>
            <a:r>
              <a:rPr sz="4000" dirty="0">
                <a:solidFill>
                  <a:srgbClr val="FFFFFF"/>
                </a:solidFill>
                <a:latin typeface="Calibri"/>
                <a:cs typeface="Calibri"/>
              </a:rPr>
              <a:t>Нове!!</a:t>
            </a:r>
            <a:endParaRPr sz="4000" dirty="0">
              <a:latin typeface="Calibri"/>
              <a:cs typeface="Calibri"/>
            </a:endParaRPr>
          </a:p>
          <a:p>
            <a:pPr marL="12063" marR="5080" indent="-635" algn="ctr">
              <a:lnSpc>
                <a:spcPts val="4459"/>
              </a:lnSpc>
              <a:spcBef>
                <a:spcPts val="280"/>
              </a:spcBef>
            </a:pPr>
            <a:r>
              <a:rPr sz="4000" dirty="0">
                <a:solidFill>
                  <a:srgbClr val="FFFFFF"/>
                </a:solidFill>
                <a:latin typeface="Calibri"/>
                <a:cs typeface="Calibri"/>
              </a:rPr>
              <a:t>Суспільство і підприємство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666744" y="1929384"/>
            <a:ext cx="5736335" cy="4571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919222" y="2133600"/>
            <a:ext cx="5300978" cy="34368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3811" marR="407622" indent="-231113" algn="just">
              <a:buChar char="•"/>
              <a:tabLst>
                <a:tab pos="244447" algn="l"/>
              </a:tabLst>
            </a:pPr>
            <a:r>
              <a:rPr lang="uk-UA" sz="2000" spc="-35" dirty="0" smtClean="0">
                <a:latin typeface="Times New Roman" pitchFamily="18" charset="0"/>
                <a:cs typeface="Times New Roman" pitchFamily="18" charset="0"/>
              </a:rPr>
              <a:t>Для тих, хто прагне провести час за кордоном і повернутись</a:t>
            </a:r>
          </a:p>
          <a:p>
            <a:pPr marL="233336" marR="5080" indent="-233336" algn="just">
              <a:buFont typeface="Calibri"/>
              <a:buChar char="•"/>
              <a:tabLst>
                <a:tab pos="166669" algn="l"/>
              </a:tabLs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Повинен бути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європейським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громадянином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резидентом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довго-терміновій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(&gt; 5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дослідницької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spc="-35" dirty="0" smtClean="0">
                <a:latin typeface="Times New Roman" pitchFamily="18" charset="0"/>
                <a:cs typeface="Times New Roman" pitchFamily="18" charset="0"/>
              </a:rPr>
              <a:t>Європи і по завершенню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Європі</a:t>
            </a:r>
            <a:r>
              <a:rPr lang="ru-RU" sz="2000" spc="4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243811" marR="5080" indent="-231113" algn="just">
              <a:spcBef>
                <a:spcPts val="384"/>
              </a:spcBef>
              <a:buFontTx/>
              <a:buChar char="•"/>
              <a:tabLst>
                <a:tab pos="244447" algn="l"/>
              </a:tabLst>
            </a:pPr>
            <a:r>
              <a:rPr lang="ru-RU" sz="2000" spc="10" dirty="0" smtClean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Заявку</a:t>
            </a:r>
            <a:r>
              <a:rPr lang="ru-RU" sz="2000" spc="4" dirty="0" smtClean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 err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000" spc="4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 err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подавати</a:t>
            </a:r>
            <a:r>
              <a:rPr lang="ru-RU" sz="2000" spc="4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 err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000" spc="4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той, </a:t>
            </a:r>
            <a:r>
              <a:rPr lang="ru-RU" sz="2000" spc="10" dirty="0" err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2000" spc="4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прожив</a:t>
            </a:r>
            <a:r>
              <a:rPr lang="ru-RU" sz="2000" spc="4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2000" spc="4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 err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200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spc="1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ru-RU" sz="2000" b="1" spc="4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spc="10" dirty="0" err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місяців</a:t>
            </a:r>
            <a:r>
              <a:rPr lang="ru-RU" sz="2000" b="1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2000" spc="4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 err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останні</a:t>
            </a:r>
            <a:r>
              <a:rPr lang="ru-RU" sz="2000" spc="4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spc="1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3 роки</a:t>
            </a:r>
            <a:r>
              <a:rPr lang="ru-RU" sz="2000" b="1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 smtClean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spc="10" dirty="0" err="1" smtClean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приймаючій</a:t>
            </a:r>
            <a:r>
              <a:rPr lang="ru-RU" sz="2000" spc="4" dirty="0" smtClean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4" dirty="0" err="1" smtClean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країні</a:t>
            </a:r>
            <a:r>
              <a:rPr lang="ru-RU" sz="2000" spc="4" dirty="0" smtClean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spc="10" dirty="0" smtClean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ru-RU" sz="2000" spc="4" dirty="0" smtClean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 err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завершення</a:t>
            </a:r>
            <a:r>
              <a:rPr lang="ru-RU" sz="2000" spc="4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 err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терміну</a:t>
            </a:r>
            <a:r>
              <a:rPr lang="ru-RU" sz="2000" spc="4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4" dirty="0" err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2000" spc="1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конкурсу</a:t>
            </a:r>
            <a:r>
              <a:rPr lang="ru-RU" sz="200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10" dirty="0" smtClean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заявок </a:t>
            </a:r>
            <a:r>
              <a:rPr sz="2000" spc="2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sz="2000" spc="1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spc="14" dirty="0" smtClean="0">
                <a:latin typeface="Times New Roman" pitchFamily="18" charset="0"/>
                <a:cs typeface="Times New Roman" pitchFamily="18" charset="0"/>
              </a:rPr>
              <a:t>час, проведений у європейській країні на враховується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9391" y="1691640"/>
            <a:ext cx="3209925" cy="5044439"/>
          </a:xfrm>
          <a:custGeom>
            <a:avLst/>
            <a:gdLst/>
            <a:ahLst/>
            <a:cxnLst/>
            <a:rect l="l" t="t" r="r" b="b"/>
            <a:pathLst>
              <a:path w="3209925" h="5044440">
                <a:moveTo>
                  <a:pt x="3209543" y="4511039"/>
                </a:moveTo>
                <a:lnTo>
                  <a:pt x="3209543" y="536447"/>
                </a:lnTo>
                <a:lnTo>
                  <a:pt x="3207783" y="492534"/>
                </a:lnTo>
                <a:lnTo>
                  <a:pt x="3202591" y="449583"/>
                </a:lnTo>
                <a:lnTo>
                  <a:pt x="3194103" y="407733"/>
                </a:lnTo>
                <a:lnTo>
                  <a:pt x="3182453" y="367125"/>
                </a:lnTo>
                <a:lnTo>
                  <a:pt x="3167776" y="327898"/>
                </a:lnTo>
                <a:lnTo>
                  <a:pt x="3150208" y="290190"/>
                </a:lnTo>
                <a:lnTo>
                  <a:pt x="3129883" y="254143"/>
                </a:lnTo>
                <a:lnTo>
                  <a:pt x="3106936" y="219894"/>
                </a:lnTo>
                <a:lnTo>
                  <a:pt x="3081501" y="187584"/>
                </a:lnTo>
                <a:lnTo>
                  <a:pt x="3053714" y="157352"/>
                </a:lnTo>
                <a:lnTo>
                  <a:pt x="3023710" y="129338"/>
                </a:lnTo>
                <a:lnTo>
                  <a:pt x="2991624" y="103680"/>
                </a:lnTo>
                <a:lnTo>
                  <a:pt x="2957589" y="80519"/>
                </a:lnTo>
                <a:lnTo>
                  <a:pt x="2921742" y="59993"/>
                </a:lnTo>
                <a:lnTo>
                  <a:pt x="2884217" y="42243"/>
                </a:lnTo>
                <a:lnTo>
                  <a:pt x="2845149" y="27407"/>
                </a:lnTo>
                <a:lnTo>
                  <a:pt x="2804673" y="15625"/>
                </a:lnTo>
                <a:lnTo>
                  <a:pt x="2762923" y="7037"/>
                </a:lnTo>
                <a:lnTo>
                  <a:pt x="2720035" y="1782"/>
                </a:lnTo>
                <a:lnTo>
                  <a:pt x="2676143" y="0"/>
                </a:lnTo>
                <a:lnTo>
                  <a:pt x="533399" y="0"/>
                </a:lnTo>
                <a:lnTo>
                  <a:pt x="489508" y="1782"/>
                </a:lnTo>
                <a:lnTo>
                  <a:pt x="446620" y="7037"/>
                </a:lnTo>
                <a:lnTo>
                  <a:pt x="404870" y="15625"/>
                </a:lnTo>
                <a:lnTo>
                  <a:pt x="364394" y="27407"/>
                </a:lnTo>
                <a:lnTo>
                  <a:pt x="325326" y="42243"/>
                </a:lnTo>
                <a:lnTo>
                  <a:pt x="287801" y="59993"/>
                </a:lnTo>
                <a:lnTo>
                  <a:pt x="251954" y="80519"/>
                </a:lnTo>
                <a:lnTo>
                  <a:pt x="217919" y="103680"/>
                </a:lnTo>
                <a:lnTo>
                  <a:pt x="185833" y="129338"/>
                </a:lnTo>
                <a:lnTo>
                  <a:pt x="155828" y="157352"/>
                </a:lnTo>
                <a:lnTo>
                  <a:pt x="128042" y="187584"/>
                </a:lnTo>
                <a:lnTo>
                  <a:pt x="102607" y="219894"/>
                </a:lnTo>
                <a:lnTo>
                  <a:pt x="79660" y="254143"/>
                </a:lnTo>
                <a:lnTo>
                  <a:pt x="59335" y="290190"/>
                </a:lnTo>
                <a:lnTo>
                  <a:pt x="41767" y="327898"/>
                </a:lnTo>
                <a:lnTo>
                  <a:pt x="27090" y="367125"/>
                </a:lnTo>
                <a:lnTo>
                  <a:pt x="15440" y="407733"/>
                </a:lnTo>
                <a:lnTo>
                  <a:pt x="6952" y="449583"/>
                </a:lnTo>
                <a:lnTo>
                  <a:pt x="1760" y="492534"/>
                </a:lnTo>
                <a:lnTo>
                  <a:pt x="0" y="536447"/>
                </a:lnTo>
                <a:lnTo>
                  <a:pt x="0" y="4511039"/>
                </a:lnTo>
                <a:lnTo>
                  <a:pt x="1760" y="4554931"/>
                </a:lnTo>
                <a:lnTo>
                  <a:pt x="6952" y="4597819"/>
                </a:lnTo>
                <a:lnTo>
                  <a:pt x="15440" y="4639569"/>
                </a:lnTo>
                <a:lnTo>
                  <a:pt x="27090" y="4680045"/>
                </a:lnTo>
                <a:lnTo>
                  <a:pt x="41767" y="4719113"/>
                </a:lnTo>
                <a:lnTo>
                  <a:pt x="59335" y="4756638"/>
                </a:lnTo>
                <a:lnTo>
                  <a:pt x="79660" y="4792485"/>
                </a:lnTo>
                <a:lnTo>
                  <a:pt x="102607" y="4826520"/>
                </a:lnTo>
                <a:lnTo>
                  <a:pt x="128042" y="4858606"/>
                </a:lnTo>
                <a:lnTo>
                  <a:pt x="155828" y="4888610"/>
                </a:lnTo>
                <a:lnTo>
                  <a:pt x="185833" y="4916397"/>
                </a:lnTo>
                <a:lnTo>
                  <a:pt x="217919" y="4941832"/>
                </a:lnTo>
                <a:lnTo>
                  <a:pt x="251954" y="4964779"/>
                </a:lnTo>
                <a:lnTo>
                  <a:pt x="287801" y="4985104"/>
                </a:lnTo>
                <a:lnTo>
                  <a:pt x="325326" y="5002672"/>
                </a:lnTo>
                <a:lnTo>
                  <a:pt x="364394" y="5017349"/>
                </a:lnTo>
                <a:lnTo>
                  <a:pt x="404870" y="5028999"/>
                </a:lnTo>
                <a:lnTo>
                  <a:pt x="446620" y="5037487"/>
                </a:lnTo>
                <a:lnTo>
                  <a:pt x="489508" y="5042679"/>
                </a:lnTo>
                <a:lnTo>
                  <a:pt x="533399" y="5044439"/>
                </a:lnTo>
                <a:lnTo>
                  <a:pt x="2676143" y="5044439"/>
                </a:lnTo>
                <a:lnTo>
                  <a:pt x="2720035" y="5042679"/>
                </a:lnTo>
                <a:lnTo>
                  <a:pt x="2762923" y="5037487"/>
                </a:lnTo>
                <a:lnTo>
                  <a:pt x="2804673" y="5028999"/>
                </a:lnTo>
                <a:lnTo>
                  <a:pt x="2845149" y="5017349"/>
                </a:lnTo>
                <a:lnTo>
                  <a:pt x="2884217" y="5002672"/>
                </a:lnTo>
                <a:lnTo>
                  <a:pt x="2921742" y="4985104"/>
                </a:lnTo>
                <a:lnTo>
                  <a:pt x="2957589" y="4964779"/>
                </a:lnTo>
                <a:lnTo>
                  <a:pt x="2991624" y="4941832"/>
                </a:lnTo>
                <a:lnTo>
                  <a:pt x="3023710" y="4916397"/>
                </a:lnTo>
                <a:lnTo>
                  <a:pt x="3053714" y="4888610"/>
                </a:lnTo>
                <a:lnTo>
                  <a:pt x="3081501" y="4858606"/>
                </a:lnTo>
                <a:lnTo>
                  <a:pt x="3106936" y="4826520"/>
                </a:lnTo>
                <a:lnTo>
                  <a:pt x="3129883" y="4792485"/>
                </a:lnTo>
                <a:lnTo>
                  <a:pt x="3150208" y="4756638"/>
                </a:lnTo>
                <a:lnTo>
                  <a:pt x="3167776" y="4719113"/>
                </a:lnTo>
                <a:lnTo>
                  <a:pt x="3182453" y="4680045"/>
                </a:lnTo>
                <a:lnTo>
                  <a:pt x="3194103" y="4639569"/>
                </a:lnTo>
                <a:lnTo>
                  <a:pt x="3202591" y="4597819"/>
                </a:lnTo>
                <a:lnTo>
                  <a:pt x="3207783" y="4554931"/>
                </a:lnTo>
                <a:lnTo>
                  <a:pt x="3209543" y="4511039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7201" y="1679448"/>
            <a:ext cx="3237230" cy="5072380"/>
          </a:xfrm>
          <a:custGeom>
            <a:avLst/>
            <a:gdLst/>
            <a:ahLst/>
            <a:cxnLst/>
            <a:rect l="l" t="t" r="r" b="b"/>
            <a:pathLst>
              <a:path w="3237229" h="5072380">
                <a:moveTo>
                  <a:pt x="3233927" y="4578095"/>
                </a:moveTo>
                <a:lnTo>
                  <a:pt x="3233927" y="490727"/>
                </a:lnTo>
                <a:lnTo>
                  <a:pt x="3230879" y="463295"/>
                </a:lnTo>
                <a:lnTo>
                  <a:pt x="3224783" y="438911"/>
                </a:lnTo>
                <a:lnTo>
                  <a:pt x="3212591" y="384047"/>
                </a:lnTo>
                <a:lnTo>
                  <a:pt x="3203447" y="359663"/>
                </a:lnTo>
                <a:lnTo>
                  <a:pt x="3191255" y="335279"/>
                </a:lnTo>
                <a:lnTo>
                  <a:pt x="3169919" y="286511"/>
                </a:lnTo>
                <a:lnTo>
                  <a:pt x="3142487" y="240791"/>
                </a:lnTo>
                <a:lnTo>
                  <a:pt x="3108959" y="198119"/>
                </a:lnTo>
                <a:lnTo>
                  <a:pt x="3075431" y="161543"/>
                </a:lnTo>
                <a:lnTo>
                  <a:pt x="3035807" y="124967"/>
                </a:lnTo>
                <a:lnTo>
                  <a:pt x="2993135" y="94487"/>
                </a:lnTo>
                <a:lnTo>
                  <a:pt x="2947415" y="67055"/>
                </a:lnTo>
                <a:lnTo>
                  <a:pt x="2901695" y="42671"/>
                </a:lnTo>
                <a:lnTo>
                  <a:pt x="2849879" y="24383"/>
                </a:lnTo>
                <a:lnTo>
                  <a:pt x="2770631" y="6095"/>
                </a:lnTo>
                <a:lnTo>
                  <a:pt x="2715767" y="0"/>
                </a:lnTo>
                <a:lnTo>
                  <a:pt x="518159" y="0"/>
                </a:lnTo>
                <a:lnTo>
                  <a:pt x="463295" y="6095"/>
                </a:lnTo>
                <a:lnTo>
                  <a:pt x="408431" y="18287"/>
                </a:lnTo>
                <a:lnTo>
                  <a:pt x="384047" y="24383"/>
                </a:lnTo>
                <a:lnTo>
                  <a:pt x="359663" y="33527"/>
                </a:lnTo>
                <a:lnTo>
                  <a:pt x="332231" y="42671"/>
                </a:lnTo>
                <a:lnTo>
                  <a:pt x="286511" y="67055"/>
                </a:lnTo>
                <a:lnTo>
                  <a:pt x="240791" y="94487"/>
                </a:lnTo>
                <a:lnTo>
                  <a:pt x="198119" y="124967"/>
                </a:lnTo>
                <a:lnTo>
                  <a:pt x="158495" y="161543"/>
                </a:lnTo>
                <a:lnTo>
                  <a:pt x="124967" y="201167"/>
                </a:lnTo>
                <a:lnTo>
                  <a:pt x="91439" y="243839"/>
                </a:lnTo>
                <a:lnTo>
                  <a:pt x="64007" y="286511"/>
                </a:lnTo>
                <a:lnTo>
                  <a:pt x="42671" y="335279"/>
                </a:lnTo>
                <a:lnTo>
                  <a:pt x="24383" y="387095"/>
                </a:lnTo>
                <a:lnTo>
                  <a:pt x="15239" y="411479"/>
                </a:lnTo>
                <a:lnTo>
                  <a:pt x="9143" y="438911"/>
                </a:lnTo>
                <a:lnTo>
                  <a:pt x="0" y="521207"/>
                </a:lnTo>
                <a:lnTo>
                  <a:pt x="0" y="4550663"/>
                </a:lnTo>
                <a:lnTo>
                  <a:pt x="9143" y="4632959"/>
                </a:lnTo>
                <a:lnTo>
                  <a:pt x="15239" y="4660391"/>
                </a:lnTo>
                <a:lnTo>
                  <a:pt x="24383" y="4684775"/>
                </a:lnTo>
                <a:lnTo>
                  <a:pt x="24383" y="521207"/>
                </a:lnTo>
                <a:lnTo>
                  <a:pt x="27431" y="493775"/>
                </a:lnTo>
                <a:lnTo>
                  <a:pt x="30479" y="469391"/>
                </a:lnTo>
                <a:lnTo>
                  <a:pt x="36575" y="441959"/>
                </a:lnTo>
                <a:lnTo>
                  <a:pt x="39623" y="417575"/>
                </a:lnTo>
                <a:lnTo>
                  <a:pt x="67055" y="344423"/>
                </a:lnTo>
                <a:lnTo>
                  <a:pt x="88391" y="298703"/>
                </a:lnTo>
                <a:lnTo>
                  <a:pt x="112775" y="256031"/>
                </a:lnTo>
                <a:lnTo>
                  <a:pt x="143255" y="216407"/>
                </a:lnTo>
                <a:lnTo>
                  <a:pt x="176783" y="179831"/>
                </a:lnTo>
                <a:lnTo>
                  <a:pt x="216407" y="146303"/>
                </a:lnTo>
                <a:lnTo>
                  <a:pt x="256031" y="115823"/>
                </a:lnTo>
                <a:lnTo>
                  <a:pt x="298703" y="88391"/>
                </a:lnTo>
                <a:lnTo>
                  <a:pt x="344423" y="67055"/>
                </a:lnTo>
                <a:lnTo>
                  <a:pt x="393191" y="48767"/>
                </a:lnTo>
                <a:lnTo>
                  <a:pt x="466343" y="30479"/>
                </a:lnTo>
                <a:lnTo>
                  <a:pt x="2740151" y="27431"/>
                </a:lnTo>
                <a:lnTo>
                  <a:pt x="2767583" y="30479"/>
                </a:lnTo>
                <a:lnTo>
                  <a:pt x="2791967" y="36575"/>
                </a:lnTo>
                <a:lnTo>
                  <a:pt x="2819399" y="42671"/>
                </a:lnTo>
                <a:lnTo>
                  <a:pt x="2892551" y="67055"/>
                </a:lnTo>
                <a:lnTo>
                  <a:pt x="2938271" y="88391"/>
                </a:lnTo>
                <a:lnTo>
                  <a:pt x="2980943" y="115823"/>
                </a:lnTo>
                <a:lnTo>
                  <a:pt x="3020567" y="146303"/>
                </a:lnTo>
                <a:lnTo>
                  <a:pt x="3057143" y="179831"/>
                </a:lnTo>
                <a:lnTo>
                  <a:pt x="3090671" y="216407"/>
                </a:lnTo>
                <a:lnTo>
                  <a:pt x="3121151" y="256031"/>
                </a:lnTo>
                <a:lnTo>
                  <a:pt x="3148583" y="298703"/>
                </a:lnTo>
                <a:lnTo>
                  <a:pt x="3169919" y="344423"/>
                </a:lnTo>
                <a:lnTo>
                  <a:pt x="3188207" y="393191"/>
                </a:lnTo>
                <a:lnTo>
                  <a:pt x="3200399" y="445007"/>
                </a:lnTo>
                <a:lnTo>
                  <a:pt x="3206495" y="496823"/>
                </a:lnTo>
                <a:lnTo>
                  <a:pt x="3209543" y="521207"/>
                </a:lnTo>
                <a:lnTo>
                  <a:pt x="3209543" y="4693919"/>
                </a:lnTo>
                <a:lnTo>
                  <a:pt x="3212591" y="4684775"/>
                </a:lnTo>
                <a:lnTo>
                  <a:pt x="3218687" y="4660391"/>
                </a:lnTo>
                <a:lnTo>
                  <a:pt x="3230879" y="4605527"/>
                </a:lnTo>
                <a:lnTo>
                  <a:pt x="3233927" y="4578095"/>
                </a:lnTo>
                <a:close/>
              </a:path>
              <a:path w="3237229" h="5072380">
                <a:moveTo>
                  <a:pt x="3209543" y="4693919"/>
                </a:moveTo>
                <a:lnTo>
                  <a:pt x="3209543" y="4550663"/>
                </a:lnTo>
                <a:lnTo>
                  <a:pt x="3206495" y="4575047"/>
                </a:lnTo>
                <a:lnTo>
                  <a:pt x="3203447" y="4602479"/>
                </a:lnTo>
                <a:lnTo>
                  <a:pt x="3200399" y="4626863"/>
                </a:lnTo>
                <a:lnTo>
                  <a:pt x="3194303" y="4654295"/>
                </a:lnTo>
                <a:lnTo>
                  <a:pt x="3185159" y="4678679"/>
                </a:lnTo>
                <a:lnTo>
                  <a:pt x="3179063" y="4703063"/>
                </a:lnTo>
                <a:lnTo>
                  <a:pt x="3145535" y="4773167"/>
                </a:lnTo>
                <a:lnTo>
                  <a:pt x="3121151" y="4815839"/>
                </a:lnTo>
                <a:lnTo>
                  <a:pt x="3090671" y="4855463"/>
                </a:lnTo>
                <a:lnTo>
                  <a:pt x="3057143" y="4892039"/>
                </a:lnTo>
                <a:lnTo>
                  <a:pt x="3020567" y="4925567"/>
                </a:lnTo>
                <a:lnTo>
                  <a:pt x="2977895" y="4956047"/>
                </a:lnTo>
                <a:lnTo>
                  <a:pt x="2935223" y="4983479"/>
                </a:lnTo>
                <a:lnTo>
                  <a:pt x="2889503" y="5004815"/>
                </a:lnTo>
                <a:lnTo>
                  <a:pt x="2843783" y="5023103"/>
                </a:lnTo>
                <a:lnTo>
                  <a:pt x="2791967" y="5035295"/>
                </a:lnTo>
                <a:lnTo>
                  <a:pt x="2740151" y="5041391"/>
                </a:lnTo>
                <a:lnTo>
                  <a:pt x="2715767" y="5044439"/>
                </a:lnTo>
                <a:lnTo>
                  <a:pt x="521207" y="5044439"/>
                </a:lnTo>
                <a:lnTo>
                  <a:pt x="466343" y="5038343"/>
                </a:lnTo>
                <a:lnTo>
                  <a:pt x="441959" y="5035295"/>
                </a:lnTo>
                <a:lnTo>
                  <a:pt x="417575" y="5029199"/>
                </a:lnTo>
                <a:lnTo>
                  <a:pt x="390143" y="5023103"/>
                </a:lnTo>
                <a:lnTo>
                  <a:pt x="344423" y="5004815"/>
                </a:lnTo>
                <a:lnTo>
                  <a:pt x="252983" y="4956047"/>
                </a:lnTo>
                <a:lnTo>
                  <a:pt x="213359" y="4925567"/>
                </a:lnTo>
                <a:lnTo>
                  <a:pt x="176783" y="4892039"/>
                </a:lnTo>
                <a:lnTo>
                  <a:pt x="143255" y="4855463"/>
                </a:lnTo>
                <a:lnTo>
                  <a:pt x="112775" y="4812791"/>
                </a:lnTo>
                <a:lnTo>
                  <a:pt x="88391" y="4770119"/>
                </a:lnTo>
                <a:lnTo>
                  <a:pt x="64007" y="4724399"/>
                </a:lnTo>
                <a:lnTo>
                  <a:pt x="48767" y="4678679"/>
                </a:lnTo>
                <a:lnTo>
                  <a:pt x="39623" y="4654295"/>
                </a:lnTo>
                <a:lnTo>
                  <a:pt x="36575" y="4626863"/>
                </a:lnTo>
                <a:lnTo>
                  <a:pt x="30479" y="4602479"/>
                </a:lnTo>
                <a:lnTo>
                  <a:pt x="27431" y="4575047"/>
                </a:lnTo>
                <a:lnTo>
                  <a:pt x="24383" y="4550663"/>
                </a:lnTo>
                <a:lnTo>
                  <a:pt x="24383" y="4684775"/>
                </a:lnTo>
                <a:lnTo>
                  <a:pt x="33527" y="4712207"/>
                </a:lnTo>
                <a:lnTo>
                  <a:pt x="64007" y="4785359"/>
                </a:lnTo>
                <a:lnTo>
                  <a:pt x="91439" y="4831079"/>
                </a:lnTo>
                <a:lnTo>
                  <a:pt x="158495" y="4910327"/>
                </a:lnTo>
                <a:lnTo>
                  <a:pt x="198119" y="4946903"/>
                </a:lnTo>
                <a:lnTo>
                  <a:pt x="240791" y="4977383"/>
                </a:lnTo>
                <a:lnTo>
                  <a:pt x="286511" y="5004815"/>
                </a:lnTo>
                <a:lnTo>
                  <a:pt x="335279" y="5029199"/>
                </a:lnTo>
                <a:lnTo>
                  <a:pt x="384047" y="5047487"/>
                </a:lnTo>
                <a:lnTo>
                  <a:pt x="411479" y="5053583"/>
                </a:lnTo>
                <a:lnTo>
                  <a:pt x="435863" y="5059679"/>
                </a:lnTo>
                <a:lnTo>
                  <a:pt x="463295" y="5065775"/>
                </a:lnTo>
                <a:lnTo>
                  <a:pt x="490727" y="5068823"/>
                </a:lnTo>
                <a:lnTo>
                  <a:pt x="518159" y="5068823"/>
                </a:lnTo>
                <a:lnTo>
                  <a:pt x="545591" y="5071871"/>
                </a:lnTo>
                <a:lnTo>
                  <a:pt x="2688335" y="5071871"/>
                </a:lnTo>
                <a:lnTo>
                  <a:pt x="2715767" y="5068823"/>
                </a:lnTo>
                <a:lnTo>
                  <a:pt x="2743199" y="5068823"/>
                </a:lnTo>
                <a:lnTo>
                  <a:pt x="2825495" y="5053583"/>
                </a:lnTo>
                <a:lnTo>
                  <a:pt x="2877311" y="5038343"/>
                </a:lnTo>
                <a:lnTo>
                  <a:pt x="2901695" y="5026151"/>
                </a:lnTo>
                <a:lnTo>
                  <a:pt x="2950463" y="5004815"/>
                </a:lnTo>
                <a:lnTo>
                  <a:pt x="2993135" y="4977383"/>
                </a:lnTo>
                <a:lnTo>
                  <a:pt x="3035807" y="4943855"/>
                </a:lnTo>
                <a:lnTo>
                  <a:pt x="3075431" y="4910327"/>
                </a:lnTo>
                <a:lnTo>
                  <a:pt x="3112007" y="4870703"/>
                </a:lnTo>
                <a:lnTo>
                  <a:pt x="3142487" y="4828031"/>
                </a:lnTo>
                <a:lnTo>
                  <a:pt x="3169919" y="4782311"/>
                </a:lnTo>
                <a:lnTo>
                  <a:pt x="3194303" y="4736591"/>
                </a:lnTo>
                <a:lnTo>
                  <a:pt x="3203447" y="4712207"/>
                </a:lnTo>
                <a:lnTo>
                  <a:pt x="3209543" y="4693919"/>
                </a:lnTo>
                <a:close/>
              </a:path>
              <a:path w="3237229" h="5072380">
                <a:moveTo>
                  <a:pt x="3236975" y="4523231"/>
                </a:moveTo>
                <a:lnTo>
                  <a:pt x="3236975" y="548639"/>
                </a:lnTo>
                <a:lnTo>
                  <a:pt x="3233927" y="521207"/>
                </a:lnTo>
                <a:lnTo>
                  <a:pt x="3233927" y="4550663"/>
                </a:lnTo>
                <a:lnTo>
                  <a:pt x="3236975" y="45232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914401" y="3989327"/>
            <a:ext cx="2274828" cy="5755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lang="uk-UA" sz="3700" spc="-4" dirty="0" err="1" smtClean="0">
                <a:solidFill>
                  <a:srgbClr val="FFFFFF"/>
                </a:solidFill>
                <a:latin typeface="Calibri"/>
                <a:cs typeface="Calibri"/>
              </a:rPr>
              <a:t>Глобально</a:t>
            </a:r>
            <a:endParaRPr sz="37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219200" y="685800"/>
            <a:ext cx="7625380" cy="717113"/>
          </a:xfrm>
          <a:prstGeom prst="rect">
            <a:avLst/>
          </a:prstGeom>
        </p:spPr>
        <p:txBody>
          <a:bodyPr vert="horz" wrap="square" lIns="0" tIns="70098" rIns="0" bIns="0" rtlCol="0">
            <a:spAutoFit/>
          </a:bodyPr>
          <a:lstStyle/>
          <a:p>
            <a:pPr marL="6350" algn="ctr"/>
            <a:r>
              <a:rPr lang="uk-UA" sz="4200" spc="14" dirty="0" smtClean="0">
                <a:latin typeface="Arial" pitchFamily="34" charset="0"/>
                <a:cs typeface="Arial" pitchFamily="34" charset="0"/>
              </a:rPr>
              <a:t>Глобальна стипендія</a:t>
            </a:r>
            <a:endParaRPr sz="4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49885" y="925948"/>
            <a:ext cx="8561070" cy="33542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spc="1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Важливо</a:t>
            </a:r>
            <a:r>
              <a:rPr sz="36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!</a:t>
            </a:r>
            <a:endParaRPr sz="3600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 marL="12699" marR="5080" indent="-1905" algn="ctr">
              <a:lnSpc>
                <a:spcPct val="120000"/>
              </a:lnSpc>
              <a:spcBef>
                <a:spcPts val="1065"/>
              </a:spcBef>
            </a:pPr>
            <a:r>
              <a:rPr lang="uk-UA" sz="3600" b="0" spc="-10" dirty="0" smtClean="0">
                <a:solidFill>
                  <a:srgbClr val="3F3F3F"/>
                </a:solidFill>
                <a:latin typeface="Arial" pitchFamily="34" charset="0"/>
                <a:cs typeface="Arial" pitchFamily="34" charset="0"/>
              </a:rPr>
              <a:t>Можна подавати лише одну заявку на пропозицію</a:t>
            </a:r>
            <a:r>
              <a:rPr sz="3600" b="0" spc="-4" dirty="0" smtClean="0">
                <a:solidFill>
                  <a:srgbClr val="3F3F3F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uk-UA" sz="3600" b="0" spc="-4" dirty="0" smtClean="0">
                <a:solidFill>
                  <a:srgbClr val="3F3F3F"/>
                </a:solidFill>
                <a:latin typeface="Arial" pitchFamily="34" charset="0"/>
                <a:cs typeface="Arial" pitchFamily="34" charset="0"/>
              </a:rPr>
              <a:t>не можна подавати заявки одночасно на </a:t>
            </a:r>
            <a:r>
              <a:rPr sz="3600" b="0" spc="-10" dirty="0" smtClean="0">
                <a:solidFill>
                  <a:srgbClr val="3F3F3F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sz="3600" b="0" dirty="0" smtClean="0">
                <a:solidFill>
                  <a:srgbClr val="3F3F3F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sz="3600" b="0" spc="14" dirty="0" smtClean="0">
                <a:solidFill>
                  <a:srgbClr val="3F3F3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3600" b="0" spc="-4" dirty="0" smtClean="0">
                <a:solidFill>
                  <a:srgbClr val="3F3F3F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sz="3600" b="0" spc="14" dirty="0" smtClean="0">
                <a:solidFill>
                  <a:srgbClr val="3F3F3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3600" b="0" spc="-4" dirty="0" smtClean="0">
                <a:solidFill>
                  <a:srgbClr val="3F3F3F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sz="3600" b="0" dirty="0" smtClean="0">
                <a:solidFill>
                  <a:srgbClr val="3F3F3F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uk-UA" sz="3600" b="0" dirty="0" smtClean="0">
                <a:solidFill>
                  <a:srgbClr val="3F3F3F"/>
                </a:solidFill>
                <a:latin typeface="Arial" pitchFamily="34" charset="0"/>
                <a:cs typeface="Arial" pitchFamily="34" charset="0"/>
              </a:rPr>
              <a:t> в тій самі пропозиції</a:t>
            </a:r>
            <a:endParaRPr sz="3600" b="0" dirty="0">
              <a:solidFill>
                <a:srgbClr val="3F3F3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9885" y="4498343"/>
            <a:ext cx="8561070" cy="22159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-3174" algn="ctr">
              <a:lnSpc>
                <a:spcPct val="100299"/>
              </a:lnSpc>
            </a:pPr>
            <a:r>
              <a:rPr lang="uk-UA" sz="3600" spc="-14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Якщо Ви спроможні на більше ніж одну </a:t>
            </a:r>
            <a:r>
              <a:rPr sz="3600" spc="-1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sz="36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sz="3600" spc="14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36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панель</a:t>
            </a:r>
            <a:r>
              <a:rPr sz="36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3600" spc="-4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sz="3600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sz="3600" spc="-55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sz="3600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sz="3600" spc="-4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sz="3600" spc="14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3600" spc="-10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sz="3600" spc="-4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sz="3600" spc="-320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sz="3600" spc="-4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sz="3600" spc="14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3600" spc="-70" dirty="0" err="1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sz="3600" dirty="0" err="1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ei</a:t>
            </a:r>
            <a:r>
              <a:rPr sz="3600" spc="-25" dirty="0" err="1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sz="3600" spc="-4" dirty="0" err="1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sz="36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uk-UA" sz="36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, виберіть </a:t>
            </a:r>
            <a:r>
              <a:rPr lang="uk-UA" sz="36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ОДНУ</a:t>
            </a:r>
            <a:r>
              <a:rPr lang="uk-UA" sz="36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, яка найбільше підходить для Вас</a:t>
            </a:r>
            <a:endParaRPr sz="3600" dirty="0">
              <a:solidFill>
                <a:schemeClr val="accent4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3034</TotalTime>
  <Words>4029</Words>
  <Application>Microsoft Office PowerPoint</Application>
  <PresentationFormat>Произвольный</PresentationFormat>
  <Paragraphs>476</Paragraphs>
  <Slides>63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63</vt:i4>
      </vt:variant>
    </vt:vector>
  </HeadingPairs>
  <TitlesOfParts>
    <vt:vector size="64" baseType="lpstr">
      <vt:lpstr>Открытая</vt:lpstr>
      <vt:lpstr>Дії Марії Склодовської-Кюрі: умови участі і підготовка проекту</vt:lpstr>
      <vt:lpstr>Слайд 2</vt:lpstr>
      <vt:lpstr>Marie Skłodowska Curie Actions у Горизонт 2020:</vt:lpstr>
      <vt:lpstr>Індивідуальна стипендіальна програма</vt:lpstr>
      <vt:lpstr>IF – європейська і глобальна</vt:lpstr>
      <vt:lpstr>Європейська стипендіальна програма – чотири панелі</vt:lpstr>
      <vt:lpstr>Слайд 7</vt:lpstr>
      <vt:lpstr>Глобальна стипендія</vt:lpstr>
      <vt:lpstr>Важливо! Можна подавати лише одну заявку на пропозицію: не можна подавати заявки одночасно на EF і GF в тій самі пропозиції</vt:lpstr>
      <vt:lpstr>Стажування</vt:lpstr>
      <vt:lpstr>Як це працює</vt:lpstr>
      <vt:lpstr>Критерій оцінювання</vt:lpstr>
      <vt:lpstr>Слайд 13</vt:lpstr>
      <vt:lpstr>Онлайн заявка</vt:lpstr>
      <vt:lpstr>Наукова панель</vt:lpstr>
      <vt:lpstr>Опис (ключові слова)</vt:lpstr>
      <vt:lpstr>Шаблон пропозицій</vt:lpstr>
      <vt:lpstr>Частина B – Зміст пропозиції</vt:lpstr>
      <vt:lpstr>Загальні пояснення</vt:lpstr>
      <vt:lpstr>Схема пропозицій</vt:lpstr>
      <vt:lpstr> Етичні питання</vt:lpstr>
      <vt:lpstr>Слайд 22</vt:lpstr>
      <vt:lpstr>Чому комісія фінансує цю програму?</vt:lpstr>
      <vt:lpstr>У робочій програмі  2016-2017 зазначено:</vt:lpstr>
      <vt:lpstr>Очікуваний плив</vt:lpstr>
      <vt:lpstr>Очікуваний вплив </vt:lpstr>
      <vt:lpstr>Що Ви відмітили?</vt:lpstr>
      <vt:lpstr>Слайд 28</vt:lpstr>
      <vt:lpstr>Слайд 29</vt:lpstr>
      <vt:lpstr>5 Секцій</vt:lpstr>
      <vt:lpstr>1.1 Якість R&amp;I</vt:lpstr>
      <vt:lpstr>1.2 Quality of R&amp;I Action</vt:lpstr>
      <vt:lpstr>1.3 Якість інспекції (нагляду) /інтеграції</vt:lpstr>
      <vt:lpstr>1.3 Якість інспекції (нагляду) /інтеграції</vt:lpstr>
      <vt:lpstr>1.4 Потенціал дослідника</vt:lpstr>
      <vt:lpstr>4. Резюме</vt:lpstr>
      <vt:lpstr>Слайд 37</vt:lpstr>
      <vt:lpstr>Слайд 38</vt:lpstr>
      <vt:lpstr>Слайд 39</vt:lpstr>
      <vt:lpstr>1.2 Якість навчання / передача знань</vt:lpstr>
      <vt:lpstr>1.2 Якість навчання / передача знань </vt:lpstr>
      <vt:lpstr>1.2 Якість навчання / передача знань</vt:lpstr>
      <vt:lpstr>1.2 Якість навчання / передача знань </vt:lpstr>
      <vt:lpstr>Слайд 44</vt:lpstr>
      <vt:lpstr>Очікуваний вплив </vt:lpstr>
      <vt:lpstr>Очікуваний вплив </vt:lpstr>
      <vt:lpstr>Підказки!</vt:lpstr>
      <vt:lpstr>2.1: Підвищення кар’єри дослідника</vt:lpstr>
      <vt:lpstr>2.2: Поширення і використання</vt:lpstr>
      <vt:lpstr>2.3: Комунікація і участь громадськості</vt:lpstr>
      <vt:lpstr>Підказки для 2.2 &amp; 2.3</vt:lpstr>
      <vt:lpstr>Слайд 52</vt:lpstr>
      <vt:lpstr>3.1: Робочий план</vt:lpstr>
      <vt:lpstr>3.1: Робочий план</vt:lpstr>
      <vt:lpstr>3.2: Завдання і ресурси</vt:lpstr>
      <vt:lpstr>3.3: Управлінська структура і операції</vt:lpstr>
      <vt:lpstr>3.4: Інфраструктура і інституційне середовище</vt:lpstr>
      <vt:lpstr>3.4: Інфраструктура і інституційне середовище </vt:lpstr>
      <vt:lpstr>5: Таблиця можливостей</vt:lpstr>
      <vt:lpstr>Модель фінансування</vt:lpstr>
      <vt:lpstr>Слайд 61</vt:lpstr>
      <vt:lpstr>Контакти</vt:lpstr>
      <vt:lpstr>Слайд 63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- 2016 IF Call - IMSCO Training Session - Trainer Version</dc:title>
  <dc:creator>jbrennan</dc:creator>
  <cp:lastModifiedBy>Пользователь Windows</cp:lastModifiedBy>
  <cp:revision>144</cp:revision>
  <dcterms:created xsi:type="dcterms:W3CDTF">2016-10-19T09:46:21Z</dcterms:created>
  <dcterms:modified xsi:type="dcterms:W3CDTF">2016-11-27T19:56:12Z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2016-08-04T00:00:00Z</vt:filetime>
  </property>
  <property fmtid="{D5CDD505-2E9C-101B-9397-08002B2CF9AE}" pid="3" name="Creator">
    <vt:lpwstr>PScript5.dll Version 5.2</vt:lpwstr>
  </property>
  <property fmtid="{D5CDD505-2E9C-101B-9397-08002B2CF9AE}" pid="4" name="LastSaved">
    <vt:filetime>2016-10-19T00:00:00Z</vt:filetime>
  </property>
</Properties>
</file>